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81" r:id="rId3"/>
    <p:sldId id="287" r:id="rId4"/>
    <p:sldId id="292" r:id="rId5"/>
    <p:sldId id="291" r:id="rId6"/>
    <p:sldId id="289" r:id="rId7"/>
    <p:sldId id="293" r:id="rId8"/>
    <p:sldId id="285" r:id="rId9"/>
    <p:sldId id="294" r:id="rId10"/>
    <p:sldId id="295" r:id="rId11"/>
    <p:sldId id="296" r:id="rId12"/>
    <p:sldId id="297" r:id="rId13"/>
    <p:sldId id="288" r:id="rId14"/>
    <p:sldId id="283" r:id="rId15"/>
    <p:sldId id="284" r:id="rId16"/>
    <p:sldId id="290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3" r:id="rId32"/>
    <p:sldId id="272" r:id="rId33"/>
    <p:sldId id="274" r:id="rId34"/>
    <p:sldId id="275" r:id="rId35"/>
    <p:sldId id="276" r:id="rId36"/>
    <p:sldId id="277" r:id="rId37"/>
    <p:sldId id="280" r:id="rId38"/>
    <p:sldId id="286" r:id="rId39"/>
    <p:sldId id="28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5871E7B-015D-453F-832E-BCB879DC9195}">
          <p14:sldIdLst>
            <p14:sldId id="257"/>
            <p14:sldId id="281"/>
            <p14:sldId id="287"/>
            <p14:sldId id="292"/>
            <p14:sldId id="291"/>
            <p14:sldId id="289"/>
            <p14:sldId id="293"/>
            <p14:sldId id="285"/>
            <p14:sldId id="294"/>
            <p14:sldId id="295"/>
            <p14:sldId id="296"/>
            <p14:sldId id="297"/>
            <p14:sldId id="288"/>
            <p14:sldId id="283"/>
            <p14:sldId id="284"/>
            <p14:sldId id="290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2"/>
            <p14:sldId id="274"/>
            <p14:sldId id="275"/>
            <p14:sldId id="276"/>
            <p14:sldId id="277"/>
            <p14:sldId id="280"/>
          </p14:sldIdLst>
        </p14:section>
        <p14:section name="보류/삭제" id="{F9F40090-E646-468D-965F-6A284E36C27A}">
          <p14:sldIdLst>
            <p14:sldId id="286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1D1"/>
    <a:srgbClr val="F7C3AF"/>
    <a:srgbClr val="ED5632"/>
    <a:srgbClr val="F2F2F2"/>
    <a:srgbClr val="F19D86"/>
    <a:srgbClr val="0D0D0D"/>
    <a:srgbClr val="F6DA52"/>
    <a:srgbClr val="F3E3D9"/>
    <a:srgbClr val="E84D2A"/>
    <a:srgbClr val="FF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2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ED563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EA4-4252-ADCE-E891918BA08B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EA4-4252-ADCE-E891918BA08B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EA4-4252-ADCE-E891918BA0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82.4</c:v>
                </c:pt>
                <c:pt idx="1">
                  <c:v>17.599999999999994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A4-4252-ADCE-E891918BA0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88</c:v>
                </c:pt>
                <c:pt idx="1">
                  <c:v>84.4</c:v>
                </c:pt>
                <c:pt idx="2">
                  <c:v>78.400000000000006</c:v>
                </c:pt>
                <c:pt idx="3">
                  <c:v>78.8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40-476C-8126-520DEFA5E0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98210143"/>
        <c:axId val="998210559"/>
      </c:barChart>
      <c:catAx>
        <c:axId val="9982101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8210559"/>
        <c:crosses val="autoZero"/>
        <c:auto val="1"/>
        <c:lblAlgn val="ctr"/>
        <c:lblOffset val="100"/>
        <c:noMultiLvlLbl val="0"/>
      </c:catAx>
      <c:valAx>
        <c:axId val="99821055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98210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82.4</c:v>
                </c:pt>
                <c:pt idx="1">
                  <c:v>77.2</c:v>
                </c:pt>
                <c:pt idx="2">
                  <c:v>76</c:v>
                </c:pt>
                <c:pt idx="3">
                  <c:v>75.2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40-476C-8126-520DEFA5E0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98210143"/>
        <c:axId val="998210559"/>
      </c:barChart>
      <c:catAx>
        <c:axId val="9982101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8210559"/>
        <c:crosses val="autoZero"/>
        <c:auto val="1"/>
        <c:lblAlgn val="ctr"/>
        <c:lblOffset val="100"/>
        <c:noMultiLvlLbl val="0"/>
      </c:catAx>
      <c:valAx>
        <c:axId val="99821055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98210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82.4</c:v>
                </c:pt>
                <c:pt idx="1">
                  <c:v>77.7</c:v>
                </c:pt>
                <c:pt idx="2">
                  <c:v>76.900000000000006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8-40C6-A1F2-9A80D79EE5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axId val="1017994511"/>
        <c:axId val="1017987439"/>
      </c:barChart>
      <c:catAx>
        <c:axId val="1017994511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017987439"/>
        <c:crosses val="autoZero"/>
        <c:auto val="1"/>
        <c:lblAlgn val="ctr"/>
        <c:lblOffset val="100"/>
        <c:noMultiLvlLbl val="0"/>
      </c:catAx>
      <c:valAx>
        <c:axId val="1017987439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1017994511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88.1</c:v>
                </c:pt>
                <c:pt idx="1">
                  <c:v>78.7</c:v>
                </c:pt>
                <c:pt idx="2">
                  <c:v>71.8</c:v>
                </c:pt>
                <c:pt idx="3">
                  <c:v>55.2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8-40C6-A1F2-9A80D79EE5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axId val="1017994511"/>
        <c:axId val="1017987439"/>
      </c:barChart>
      <c:catAx>
        <c:axId val="1017994511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017987439"/>
        <c:crosses val="autoZero"/>
        <c:auto val="1"/>
        <c:lblAlgn val="ctr"/>
        <c:lblOffset val="100"/>
        <c:noMultiLvlLbl val="0"/>
      </c:catAx>
      <c:valAx>
        <c:axId val="1017987439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1017994511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ED563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05-4C94-8767-01352EC92DEB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05-4C94-8767-01352EC92DEB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D05-4C94-8767-01352EC92D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77.7</c:v>
                </c:pt>
                <c:pt idx="1">
                  <c:v>22.299999999999997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D05-4C94-8767-01352EC92D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19D86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D1D1D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51-4958-BCE5-A1537DBF5E20}"/>
              </c:ext>
            </c:extLst>
          </c:dPt>
          <c:dPt>
            <c:idx val="3"/>
            <c:invertIfNegative val="0"/>
            <c:bubble3D val="0"/>
            <c:spPr>
              <a:solidFill>
                <a:srgbClr val="D1D1D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451-4958-BCE5-A1537DBF5E2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0.0</c:formatCode>
                <c:ptCount val="4"/>
                <c:pt idx="0">
                  <c:v>82.4</c:v>
                </c:pt>
                <c:pt idx="1">
                  <c:v>77.2</c:v>
                </c:pt>
                <c:pt idx="2">
                  <c:v>76</c:v>
                </c:pt>
                <c:pt idx="3">
                  <c:v>75.2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51-4958-BCE5-A1537DBF5E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98210143"/>
        <c:axId val="998210559"/>
      </c:barChart>
      <c:catAx>
        <c:axId val="9982101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8210559"/>
        <c:crosses val="autoZero"/>
        <c:auto val="1"/>
        <c:lblAlgn val="ctr"/>
        <c:lblOffset val="100"/>
        <c:noMultiLvlLbl val="0"/>
      </c:catAx>
      <c:valAx>
        <c:axId val="998210559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998210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7C3A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19D8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09-4ED8-8ECE-A84DCB6D302F}"/>
              </c:ext>
            </c:extLst>
          </c:dPt>
          <c:dPt>
            <c:idx val="1"/>
            <c:invertIfNegative val="0"/>
            <c:bubble3D val="0"/>
            <c:spPr>
              <a:solidFill>
                <a:srgbClr val="F19D8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C09-4ED8-8ECE-A84DCB6D302F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C09-4ED8-8ECE-A84DCB6D302F}"/>
              </c:ext>
            </c:extLst>
          </c:dPt>
          <c:dPt>
            <c:idx val="3"/>
            <c:invertIfNegative val="0"/>
            <c:bubble3D val="0"/>
            <c:spPr>
              <a:solidFill>
                <a:srgbClr val="D1D1D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C09-4ED8-8ECE-A84DCB6D302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0.0</c:formatCode>
                <c:ptCount val="4"/>
                <c:pt idx="0">
                  <c:v>88</c:v>
                </c:pt>
                <c:pt idx="1">
                  <c:v>84.4</c:v>
                </c:pt>
                <c:pt idx="2">
                  <c:v>78.400000000000006</c:v>
                </c:pt>
                <c:pt idx="3">
                  <c:v>78.8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09-4ED8-8ECE-A84DCB6D30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98210143"/>
        <c:axId val="998210559"/>
      </c:barChart>
      <c:catAx>
        <c:axId val="9982101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8210559"/>
        <c:crosses val="autoZero"/>
        <c:auto val="1"/>
        <c:lblAlgn val="ctr"/>
        <c:lblOffset val="100"/>
        <c:noMultiLvlLbl val="0"/>
      </c:catAx>
      <c:valAx>
        <c:axId val="998210559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998210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ED563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CB-46AB-8E3B-6998C4DAB2F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CB-46AB-8E3B-6998C4DAB2F7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3CB-46AB-8E3B-6998C4DAB2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CB-46AB-8E3B-6998C4DAB2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19D86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D1D1D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8E-442D-8D19-101AEEB9883F}"/>
              </c:ext>
            </c:extLst>
          </c:dPt>
          <c:dPt>
            <c:idx val="3"/>
            <c:invertIfNegative val="0"/>
            <c:bubble3D val="0"/>
            <c:spPr>
              <a:solidFill>
                <a:srgbClr val="D1D1D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48E-442D-8D19-101AEEB988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0.0</c:formatCode>
                <c:ptCount val="4"/>
                <c:pt idx="0">
                  <c:v>64.8</c:v>
                </c:pt>
                <c:pt idx="1">
                  <c:v>62</c:v>
                </c:pt>
                <c:pt idx="2">
                  <c:v>58.4</c:v>
                </c:pt>
                <c:pt idx="3">
                  <c:v>54.8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8E-442D-8D19-101AEEB988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98210143"/>
        <c:axId val="998210559"/>
      </c:barChart>
      <c:catAx>
        <c:axId val="9982101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8210559"/>
        <c:crosses val="autoZero"/>
        <c:auto val="1"/>
        <c:lblAlgn val="ctr"/>
        <c:lblOffset val="100"/>
        <c:noMultiLvlLbl val="0"/>
      </c:catAx>
      <c:valAx>
        <c:axId val="998210559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998210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ED563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7BB-4836-ADE8-AA1ADED54304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7BB-4836-ADE8-AA1ADED54304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7BB-4836-ADE8-AA1ADED543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80.7</c:v>
                </c:pt>
                <c:pt idx="1">
                  <c:v>19.299999999999997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BB-4836-ADE8-AA1ADED543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ED563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7BB-4836-ADE8-AA1ADED54304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7BB-4836-ADE8-AA1ADED54304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7BB-4836-ADE8-AA1ADED543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61.7</c:v>
                </c:pt>
                <c:pt idx="1">
                  <c:v>38.299999999999997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BB-4836-ADE8-AA1ADED543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82.4</c:v>
                </c:pt>
                <c:pt idx="1">
                  <c:v>77.7</c:v>
                </c:pt>
                <c:pt idx="2">
                  <c:v>76.900000000000006</c:v>
                </c:pt>
                <c:pt idx="3">
                  <c:v>88.1</c:v>
                </c:pt>
                <c:pt idx="4">
                  <c:v>78.7</c:v>
                </c:pt>
                <c:pt idx="5">
                  <c:v>71.8</c:v>
                </c:pt>
                <c:pt idx="6">
                  <c:v>55.2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63-46C3-83C7-DA9DA1CBFE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017994511"/>
        <c:axId val="1017987439"/>
      </c:barChart>
      <c:catAx>
        <c:axId val="1017994511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017987439"/>
        <c:crosses val="autoZero"/>
        <c:auto val="1"/>
        <c:lblAlgn val="ctr"/>
        <c:lblOffset val="100"/>
        <c:noMultiLvlLbl val="0"/>
      </c:catAx>
      <c:valAx>
        <c:axId val="1017987439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1017994511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A3E6-2D0F-4AE8-8519-0DF551257DE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CA3FC-D1DE-4F78-BF18-926C4CDAF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983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A3E6-2D0F-4AE8-8519-0DF551257DE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CA3FC-D1DE-4F78-BF18-926C4CDAF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831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A3E6-2D0F-4AE8-8519-0DF551257DE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CA3FC-D1DE-4F78-BF18-926C4CDAF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102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A3E6-2D0F-4AE8-8519-0DF551257DE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CA3FC-D1DE-4F78-BF18-926C4CDAF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834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A3E6-2D0F-4AE8-8519-0DF551257DE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CA3FC-D1DE-4F78-BF18-926C4CDAF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5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A3E6-2D0F-4AE8-8519-0DF551257DE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CA3FC-D1DE-4F78-BF18-926C4CDAF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582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A3E6-2D0F-4AE8-8519-0DF551257DE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CA3FC-D1DE-4F78-BF18-926C4CDAF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37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A3E6-2D0F-4AE8-8519-0DF551257DE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CA3FC-D1DE-4F78-BF18-926C4CDAF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589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A3E6-2D0F-4AE8-8519-0DF551257DE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CA3FC-D1DE-4F78-BF18-926C4CDAF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32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A3E6-2D0F-4AE8-8519-0DF551257DE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CA3FC-D1DE-4F78-BF18-926C4CDAF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019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A3E6-2D0F-4AE8-8519-0DF551257DE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CA3FC-D1DE-4F78-BF18-926C4CDAF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1A3E6-2D0F-4AE8-8519-0DF551257DE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ECA3FC-D1DE-4F78-BF18-926C4CDAF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806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obile.newsis.com/view/NISX20240620_0002780903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D95E1E-2E75-347D-8E82-53AABDE713D4}"/>
              </a:ext>
            </a:extLst>
          </p:cNvPr>
          <p:cNvSpPr/>
          <p:nvPr/>
        </p:nvSpPr>
        <p:spPr>
          <a:xfrm>
            <a:off x="1884217" y="2200564"/>
            <a:ext cx="8423564" cy="1228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식당 데이터를 활용한 </a:t>
            </a:r>
            <a:endParaRPr lang="en-US" altLang="ko-KR" sz="3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선호 맛집 도출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9279B-F2F5-C747-2061-F923923C28C5}"/>
              </a:ext>
            </a:extLst>
          </p:cNvPr>
          <p:cNvSpPr txBox="1"/>
          <p:nvPr/>
        </p:nvSpPr>
        <p:spPr>
          <a:xfrm>
            <a:off x="4225636" y="4740671"/>
            <a:ext cx="3740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팀 </a:t>
            </a:r>
            <a:r>
              <a:rPr lang="en-US" altLang="ko-KR" sz="16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류윤선</a:t>
            </a:r>
            <a:r>
              <a:rPr lang="en-US" altLang="ko-KR" sz="16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 </a:t>
            </a:r>
            <a:r>
              <a:rPr lang="ko-KR" altLang="en-US" sz="1600" b="1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이명신</a:t>
            </a:r>
            <a:r>
              <a:rPr lang="en-US" altLang="ko-KR" sz="16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소지승</a:t>
            </a:r>
            <a:r>
              <a:rPr lang="en-US" altLang="ko-KR" sz="16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신현진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06AC2A-19C5-ECA5-051D-875A89FDE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246" y="3883867"/>
            <a:ext cx="2669506" cy="7875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391F49-662A-4F3B-0FCC-9D3E394FA23C}"/>
              </a:ext>
            </a:extLst>
          </p:cNvPr>
          <p:cNvCxnSpPr>
            <a:cxnSpLocks/>
          </p:cNvCxnSpPr>
          <p:nvPr/>
        </p:nvCxnSpPr>
        <p:spPr>
          <a:xfrm>
            <a:off x="4225636" y="3740676"/>
            <a:ext cx="374072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79E574-0421-4FB4-94E4-5129E238C5E2}"/>
              </a:ext>
            </a:extLst>
          </p:cNvPr>
          <p:cNvGrpSpPr/>
          <p:nvPr/>
        </p:nvGrpSpPr>
        <p:grpSpPr>
          <a:xfrm>
            <a:off x="-404669" y="406694"/>
            <a:ext cx="330200" cy="3648853"/>
            <a:chOff x="-404669" y="406694"/>
            <a:chExt cx="330200" cy="364885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E803D4-4F31-419D-B445-32234EE5656A}"/>
                </a:ext>
              </a:extLst>
            </p:cNvPr>
            <p:cNvSpPr/>
            <p:nvPr/>
          </p:nvSpPr>
          <p:spPr>
            <a:xfrm>
              <a:off x="-404669" y="406694"/>
              <a:ext cx="330200" cy="370556"/>
            </a:xfrm>
            <a:prstGeom prst="rect">
              <a:avLst/>
            </a:prstGeom>
            <a:solidFill>
              <a:srgbClr val="FF1C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1131B90-EF32-43D2-A3F5-BD7A5AAC190A}"/>
                </a:ext>
              </a:extLst>
            </p:cNvPr>
            <p:cNvSpPr/>
            <p:nvPr/>
          </p:nvSpPr>
          <p:spPr>
            <a:xfrm>
              <a:off x="-404669" y="916774"/>
              <a:ext cx="330200" cy="370556"/>
            </a:xfrm>
            <a:prstGeom prst="rect">
              <a:avLst/>
            </a:prstGeom>
            <a:solidFill>
              <a:srgbClr val="ED5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4D66E6-3991-439F-BE79-8C1BF15A07AB}"/>
                </a:ext>
              </a:extLst>
            </p:cNvPr>
            <p:cNvSpPr/>
            <p:nvPr/>
          </p:nvSpPr>
          <p:spPr>
            <a:xfrm>
              <a:off x="-404669" y="1378736"/>
              <a:ext cx="330200" cy="370556"/>
            </a:xfrm>
            <a:prstGeom prst="rect">
              <a:avLst/>
            </a:prstGeom>
            <a:solidFill>
              <a:srgbClr val="F19D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ACFA2E-D38D-4122-BF84-51EBBD94325B}"/>
                </a:ext>
              </a:extLst>
            </p:cNvPr>
            <p:cNvSpPr/>
            <p:nvPr/>
          </p:nvSpPr>
          <p:spPr>
            <a:xfrm>
              <a:off x="-404669" y="1839987"/>
              <a:ext cx="330200" cy="370556"/>
            </a:xfrm>
            <a:prstGeom prst="rect">
              <a:avLst/>
            </a:prstGeom>
            <a:solidFill>
              <a:srgbClr val="F7C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917316-9365-4F59-80B1-08EB646A8F66}"/>
                </a:ext>
              </a:extLst>
            </p:cNvPr>
            <p:cNvSpPr/>
            <p:nvPr/>
          </p:nvSpPr>
          <p:spPr>
            <a:xfrm>
              <a:off x="-404669" y="2301238"/>
              <a:ext cx="330200" cy="370556"/>
            </a:xfrm>
            <a:prstGeom prst="rect">
              <a:avLst/>
            </a:prstGeom>
            <a:solidFill>
              <a:srgbClr val="F3E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2F60C9-B4D2-4DA4-91E8-8D8B4B4906CE}"/>
                </a:ext>
              </a:extLst>
            </p:cNvPr>
            <p:cNvSpPr/>
            <p:nvPr/>
          </p:nvSpPr>
          <p:spPr>
            <a:xfrm>
              <a:off x="-404669" y="2762489"/>
              <a:ext cx="330200" cy="370556"/>
            </a:xfrm>
            <a:prstGeom prst="rect">
              <a:avLst/>
            </a:prstGeom>
            <a:solidFill>
              <a:srgbClr val="F6D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9F7EE77-0922-4B8D-9978-889B3FB81288}"/>
                </a:ext>
              </a:extLst>
            </p:cNvPr>
            <p:cNvSpPr/>
            <p:nvPr/>
          </p:nvSpPr>
          <p:spPr>
            <a:xfrm>
              <a:off x="-404669" y="3223740"/>
              <a:ext cx="330200" cy="370556"/>
            </a:xfrm>
            <a:prstGeom prst="rect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CE979B7-03D9-4AA1-95FD-20EA49B86C1E}"/>
                </a:ext>
              </a:extLst>
            </p:cNvPr>
            <p:cNvSpPr/>
            <p:nvPr/>
          </p:nvSpPr>
          <p:spPr>
            <a:xfrm>
              <a:off x="-404669" y="3684991"/>
              <a:ext cx="330200" cy="37055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168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219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82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982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B056E7D-9E16-49C2-BFB8-C405F2BEA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3040063"/>
            <a:ext cx="7372350" cy="633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52B0C08-9DC6-46A6-88A7-50A850970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75" y="-3040063"/>
            <a:ext cx="6429375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CD5B310-410A-4F20-9B41-2891182A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500062"/>
            <a:ext cx="5876925" cy="585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61E99AE-4C48-427F-AD2C-2F20B2A46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192" y="494724"/>
            <a:ext cx="6448425" cy="540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519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B0B049-E460-F739-B932-2F1213DC23C3}"/>
              </a:ext>
            </a:extLst>
          </p:cNvPr>
          <p:cNvSpPr/>
          <p:nvPr/>
        </p:nvSpPr>
        <p:spPr>
          <a:xfrm>
            <a:off x="700045" y="2046741"/>
            <a:ext cx="4973855" cy="7154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시간의 중요성은 </a:t>
            </a:r>
            <a:r>
              <a:rPr lang="en-US" altLang="ko-KR" dirty="0"/>
              <a:t>2030 </a:t>
            </a:r>
            <a:r>
              <a:rPr lang="ko-KR" altLang="en-US" dirty="0"/>
              <a:t>세대의 식문화에서도 나타남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DF68D5-BFE7-9F99-5798-FA8BE66514E4}"/>
              </a:ext>
            </a:extLst>
          </p:cNvPr>
          <p:cNvSpPr txBox="1"/>
          <p:nvPr/>
        </p:nvSpPr>
        <p:spPr>
          <a:xfrm>
            <a:off x="447962" y="2909558"/>
            <a:ext cx="5861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</a:rPr>
              <a:t>사회 전반적으로 맛집에 대한 관심이 높아지는 반면 맛집 방문을 위해 </a:t>
            </a:r>
            <a:r>
              <a:rPr lang="en-US" altLang="ko-KR" sz="1200" dirty="0">
                <a:solidFill>
                  <a:srgbClr val="0D0D0D"/>
                </a:solidFill>
              </a:rPr>
              <a:t>1</a:t>
            </a:r>
            <a:r>
              <a:rPr lang="ko-KR" altLang="en-US" sz="1200" dirty="0">
                <a:solidFill>
                  <a:srgbClr val="0D0D0D"/>
                </a:solidFill>
              </a:rPr>
              <a:t>시간 이상 </a:t>
            </a:r>
            <a:r>
              <a:rPr lang="ko-KR" altLang="en-US" sz="1200" dirty="0" err="1">
                <a:solidFill>
                  <a:srgbClr val="0D0D0D"/>
                </a:solidFill>
              </a:rPr>
              <a:t>웨이팅은</a:t>
            </a:r>
            <a:r>
              <a:rPr lang="ko-KR" altLang="en-US" sz="1200" dirty="0">
                <a:solidFill>
                  <a:srgbClr val="0D0D0D"/>
                </a:solidFill>
              </a:rPr>
              <a:t> 회의적 </a:t>
            </a:r>
            <a:r>
              <a:rPr lang="en-US" altLang="ko-KR" sz="1200" dirty="0">
                <a:solidFill>
                  <a:srgbClr val="0D0D0D"/>
                </a:solidFill>
              </a:rPr>
              <a:t>(61.4%)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</a:rPr>
              <a:t>따라서</a:t>
            </a:r>
            <a:r>
              <a:rPr lang="en-US" altLang="ko-KR" sz="1200" dirty="0">
                <a:solidFill>
                  <a:srgbClr val="0D0D0D"/>
                </a:solidFill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</a:rPr>
              <a:t>맛집 방문과 대기 시간 절약을 위해 식당 예약 및 </a:t>
            </a:r>
            <a:r>
              <a:rPr lang="ko-KR" altLang="en-US" sz="1200" dirty="0" err="1">
                <a:solidFill>
                  <a:srgbClr val="0D0D0D"/>
                </a:solidFill>
              </a:rPr>
              <a:t>웨이팅</a:t>
            </a:r>
            <a:r>
              <a:rPr lang="ko-KR" altLang="en-US" sz="1200" dirty="0">
                <a:solidFill>
                  <a:srgbClr val="0D0D0D"/>
                </a:solidFill>
              </a:rPr>
              <a:t> 앱 사용률과 호감도가 높은 것으로 나타남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A539E7-B72E-3958-7001-92ED6F2E234B}"/>
              </a:ext>
            </a:extLst>
          </p:cNvPr>
          <p:cNvSpPr/>
          <p:nvPr/>
        </p:nvSpPr>
        <p:spPr>
          <a:xfrm>
            <a:off x="447962" y="464075"/>
            <a:ext cx="8423564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BACKGROUND | </a:t>
            </a:r>
            <a:endParaRPr lang="ko-KR" altLang="en-US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1AD5A-E8BF-CDE3-ED8B-D2651AAC5EFD}"/>
              </a:ext>
            </a:extLst>
          </p:cNvPr>
          <p:cNvSpPr txBox="1"/>
          <p:nvPr/>
        </p:nvSpPr>
        <p:spPr>
          <a:xfrm>
            <a:off x="447962" y="1133442"/>
            <a:ext cx="11374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ㅌㅌㅌ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56D54F-3EF5-9F1D-665C-363E0074B193}"/>
              </a:ext>
            </a:extLst>
          </p:cNvPr>
          <p:cNvSpPr/>
          <p:nvPr/>
        </p:nvSpPr>
        <p:spPr>
          <a:xfrm>
            <a:off x="700045" y="4158136"/>
            <a:ext cx="4191996" cy="21207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웨이팅앱</a:t>
            </a:r>
            <a:r>
              <a:rPr lang="en-US" altLang="ko-KR" dirty="0"/>
              <a:t>/</a:t>
            </a:r>
            <a:r>
              <a:rPr lang="ko-KR" altLang="en-US" dirty="0" err="1"/>
              <a:t>예약앱</a:t>
            </a:r>
            <a:r>
              <a:rPr lang="ko-KR" altLang="en-US" dirty="0"/>
              <a:t> </a:t>
            </a:r>
            <a:r>
              <a:rPr lang="ko-KR" altLang="en-US" dirty="0" err="1"/>
              <a:t>사용율</a:t>
            </a:r>
            <a:r>
              <a:rPr lang="ko-KR" altLang="en-US" dirty="0"/>
              <a:t> 증가에 대한 데이터 필요 </a:t>
            </a:r>
            <a:r>
              <a:rPr lang="en-US" altLang="ko-KR" dirty="0"/>
              <a:t>(</a:t>
            </a:r>
            <a:r>
              <a:rPr lang="ko-KR" altLang="en-US" dirty="0"/>
              <a:t>년도별로 증가율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465854-0AB6-0E1A-99A4-2B251CD8E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548" y="3867242"/>
            <a:ext cx="4191997" cy="2920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53D654-F4C0-2B72-90C7-E822574ECEEF}"/>
              </a:ext>
            </a:extLst>
          </p:cNvPr>
          <p:cNvSpPr txBox="1"/>
          <p:nvPr/>
        </p:nvSpPr>
        <p:spPr>
          <a:xfrm>
            <a:off x="6096000" y="1603930"/>
            <a:ext cx="60960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전체 응답자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10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명 중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8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명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(80.7%)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이 친구나 연인과의 약속을 정할 때 맛집을 우선적으로 찾아보는 경우가 많았으며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평소 맛집에 대한 관심도 높은 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(63.7%,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동의율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이었다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이에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핫플레이스에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 있는 식당은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웨이팅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 시간이 길어도 기다리는 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(40.6%,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동의율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이었지만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동시에 응답자의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61.4%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시간 이상의 긴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웨이팅을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 하는 것은 이해가 가지 않는다고 밝히고 있어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상대적으로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웨이팅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 자체에 대한 거부감이 높은 모습을 확인할 수 있었다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” 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트렌드 모터스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oto Sans KR"/>
              </a:rPr>
              <a:t>)</a:t>
            </a:r>
            <a:endParaRPr lang="ko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D31EAC-5A4B-9562-E147-954182C78706}"/>
              </a:ext>
            </a:extLst>
          </p:cNvPr>
          <p:cNvSpPr/>
          <p:nvPr/>
        </p:nvSpPr>
        <p:spPr>
          <a:xfrm>
            <a:off x="5203963" y="4148522"/>
            <a:ext cx="2309357" cy="21207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맛집에 대한 니즈 그래프화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269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7B8E98-F034-DF61-F028-C1D61B8BA37E}"/>
              </a:ext>
            </a:extLst>
          </p:cNvPr>
          <p:cNvSpPr/>
          <p:nvPr/>
        </p:nvSpPr>
        <p:spPr>
          <a:xfrm>
            <a:off x="447962" y="464075"/>
            <a:ext cx="8423564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BACKGROUND | </a:t>
            </a:r>
            <a:endParaRPr lang="ko-KR" altLang="en-US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0B86B-1176-5F77-7F28-67AF1CD45EA4}"/>
              </a:ext>
            </a:extLst>
          </p:cNvPr>
          <p:cNvSpPr txBox="1"/>
          <p:nvPr/>
        </p:nvSpPr>
        <p:spPr>
          <a:xfrm>
            <a:off x="447962" y="1133442"/>
            <a:ext cx="11374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ㅌㅌㅌ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C55FC7-1ED7-0937-7612-5AD377FF343A}"/>
              </a:ext>
            </a:extLst>
          </p:cNvPr>
          <p:cNvSpPr/>
          <p:nvPr/>
        </p:nvSpPr>
        <p:spPr>
          <a:xfrm>
            <a:off x="700045" y="2046740"/>
            <a:ext cx="4973855" cy="10774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시간에 민감한 </a:t>
            </a:r>
            <a:r>
              <a:rPr lang="en-US" altLang="ko-KR" dirty="0"/>
              <a:t>2030</a:t>
            </a:r>
            <a:r>
              <a:rPr lang="ko-KR" altLang="en-US" dirty="0"/>
              <a:t>은 식당 방문 시 예약을 하지 않았을 경우 </a:t>
            </a:r>
            <a:r>
              <a:rPr lang="ko-KR" altLang="en-US" dirty="0" err="1"/>
              <a:t>웨이팅을</a:t>
            </a:r>
            <a:r>
              <a:rPr lang="ko-KR" altLang="en-US" dirty="0"/>
              <a:t> 걸고 절약한 시간동안 주위에서 놀거리를 즐기는 것을 보임 </a:t>
            </a:r>
            <a:r>
              <a:rPr lang="en-US" altLang="ko-KR" dirty="0"/>
              <a:t>(0</a:t>
            </a:r>
            <a:r>
              <a:rPr lang="ko-KR" altLang="en-US" dirty="0"/>
              <a:t>차 문화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2B7FD0-3364-EFED-D42D-10F0A3191074}"/>
              </a:ext>
            </a:extLst>
          </p:cNvPr>
          <p:cNvSpPr txBox="1"/>
          <p:nvPr/>
        </p:nvSpPr>
        <p:spPr>
          <a:xfrm>
            <a:off x="447962" y="3383282"/>
            <a:ext cx="5861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</a:rPr>
              <a:t>맛있는 것과 시간 절약</a:t>
            </a:r>
            <a:r>
              <a:rPr lang="en-US" altLang="ko-KR" sz="1200" dirty="0">
                <a:solidFill>
                  <a:srgbClr val="0D0D0D"/>
                </a:solidFill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</a:rPr>
              <a:t>대기 중 </a:t>
            </a:r>
            <a:r>
              <a:rPr lang="ko-KR" altLang="en-US" sz="1200" dirty="0" err="1">
                <a:solidFill>
                  <a:srgbClr val="0D0D0D"/>
                </a:solidFill>
              </a:rPr>
              <a:t>즐길거리를</a:t>
            </a:r>
            <a:r>
              <a:rPr lang="ko-KR" altLang="en-US" sz="1200" dirty="0">
                <a:solidFill>
                  <a:srgbClr val="0D0D0D"/>
                </a:solidFill>
              </a:rPr>
              <a:t> 누리는 것이 </a:t>
            </a:r>
            <a:r>
              <a:rPr lang="en-US" altLang="ko-KR" sz="1200" dirty="0">
                <a:solidFill>
                  <a:srgbClr val="0D0D0D"/>
                </a:solidFill>
              </a:rPr>
              <a:t>2030</a:t>
            </a:r>
            <a:r>
              <a:rPr lang="ko-KR" altLang="en-US" sz="1200" dirty="0">
                <a:solidFill>
                  <a:srgbClr val="0D0D0D"/>
                </a:solidFill>
              </a:rPr>
              <a:t>의 식문화로 자리잡기 시작함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B71D-2BC2-8ECD-A659-E03DF4101242}"/>
              </a:ext>
            </a:extLst>
          </p:cNvPr>
          <p:cNvSpPr/>
          <p:nvPr/>
        </p:nvSpPr>
        <p:spPr>
          <a:xfrm>
            <a:off x="6689365" y="2046740"/>
            <a:ext cx="4973855" cy="10774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r>
              <a:rPr lang="ko-KR" altLang="en-US" dirty="0"/>
              <a:t>차 문화 관련 추가 자료 있으면 좋을 듯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2203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965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7AD55AA-8678-97E6-3752-5BF72234C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85532">
            <a:off x="8908663" y="2368996"/>
            <a:ext cx="1982864" cy="21200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F439088-67A1-EB11-3217-58FC9EF80E5B}"/>
              </a:ext>
            </a:extLst>
          </p:cNvPr>
          <p:cNvSpPr/>
          <p:nvPr/>
        </p:nvSpPr>
        <p:spPr>
          <a:xfrm>
            <a:off x="447962" y="464075"/>
            <a:ext cx="8423564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OBJECTIVE</a:t>
            </a:r>
            <a:endParaRPr lang="ko-KR" altLang="en-US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44193-AADF-212C-5769-17C2191A3BE1}"/>
              </a:ext>
            </a:extLst>
          </p:cNvPr>
          <p:cNvSpPr txBox="1"/>
          <p:nvPr/>
        </p:nvSpPr>
        <p:spPr>
          <a:xfrm>
            <a:off x="447962" y="1133442"/>
            <a:ext cx="11374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D0D0D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캐치테이블 사용하는 서울 내 식당 정보를 기반으로 맛집이 밀집된 지역을 파악하여 사용자에게 맞는 적절한 식당을 파악하고자 함</a:t>
            </a:r>
            <a:endParaRPr lang="ko-KR" altLang="en-US" sz="1400" dirty="0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D8390AEB-7C42-84E0-A878-603852CD6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773" y="2515343"/>
            <a:ext cx="1800516" cy="32882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7CED8B-5DBB-281A-A9B4-55C682110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847" y="4288002"/>
            <a:ext cx="1985589" cy="202541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B54B7EC9-66C0-63AE-6560-516887C13A56}"/>
              </a:ext>
            </a:extLst>
          </p:cNvPr>
          <p:cNvGrpSpPr/>
          <p:nvPr/>
        </p:nvGrpSpPr>
        <p:grpSpPr>
          <a:xfrm>
            <a:off x="3649735" y="2210543"/>
            <a:ext cx="4892529" cy="3514016"/>
            <a:chOff x="3718453" y="2210543"/>
            <a:chExt cx="4892529" cy="35140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20A57C-EE0A-66D5-2E9D-3AD03170DCA2}"/>
                </a:ext>
              </a:extLst>
            </p:cNvPr>
            <p:cNvSpPr/>
            <p:nvPr/>
          </p:nvSpPr>
          <p:spPr>
            <a:xfrm>
              <a:off x="3718453" y="2210543"/>
              <a:ext cx="4892529" cy="2328597"/>
            </a:xfrm>
            <a:prstGeom prst="rect">
              <a:avLst/>
            </a:prstGeom>
            <a:noFill/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2">
                      <a:lumMod val="10000"/>
                    </a:schemeClr>
                  </a:solidFill>
                </a:rPr>
                <a:t>캐치테이블 특징 </a:t>
              </a:r>
              <a:r>
                <a:rPr lang="en-US" altLang="ko-KR" sz="1400" b="1" dirty="0">
                  <a:solidFill>
                    <a:schemeClr val="bg2">
                      <a:lumMod val="10000"/>
                    </a:schemeClr>
                  </a:solidFill>
                </a:rPr>
                <a:t>: </a:t>
              </a:r>
            </a:p>
            <a:p>
              <a:pPr marL="285750" indent="-285750" rtl="0">
                <a:spcBef>
                  <a:spcPts val="100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ko-KR" altLang="en-US" sz="1200" b="0" i="0" u="none" strike="noStrike" dirty="0">
                  <a:solidFill>
                    <a:srgbClr val="0D0D0D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캐치테이블은 </a:t>
              </a:r>
              <a:r>
                <a:rPr lang="en-US" altLang="ko-KR" sz="1200" b="0" i="0" u="none" strike="noStrike" dirty="0">
                  <a:solidFill>
                    <a:srgbClr val="0D0D0D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300</a:t>
              </a:r>
              <a:r>
                <a:rPr lang="ko-KR" altLang="en-US" sz="1200" b="0" i="0" u="none" strike="noStrike" dirty="0">
                  <a:solidFill>
                    <a:srgbClr val="0D0D0D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만 이상 유저가 사용하는 국내 </a:t>
              </a:r>
              <a:r>
                <a:rPr lang="en-US" altLang="ko-KR" sz="1200" b="0" i="0" u="none" strike="noStrike" dirty="0">
                  <a:solidFill>
                    <a:srgbClr val="0D0D0D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1</a:t>
              </a:r>
              <a:r>
                <a:rPr lang="ko-KR" altLang="en-US" sz="1200" b="0" i="0" u="none" strike="noStrike" dirty="0">
                  <a:solidFill>
                    <a:srgbClr val="0D0D0D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위 레스토랑 예약</a:t>
              </a:r>
              <a:r>
                <a:rPr lang="en-US" altLang="ko-KR" sz="1200" b="0" i="0" u="none" strike="noStrike" dirty="0">
                  <a:solidFill>
                    <a:srgbClr val="0D0D0D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/</a:t>
              </a:r>
              <a:r>
                <a:rPr lang="ko-KR" altLang="en-US" sz="1200" b="0" i="0" u="none" strike="noStrike" dirty="0" err="1">
                  <a:solidFill>
                    <a:srgbClr val="0D0D0D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웨이팅</a:t>
              </a:r>
              <a:r>
                <a:rPr lang="ko-KR" altLang="en-US" sz="1200" b="0" i="0" u="none" strike="noStrike" dirty="0">
                  <a:solidFill>
                    <a:srgbClr val="0D0D0D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 앱</a:t>
              </a:r>
              <a:endParaRPr lang="en-US" altLang="ko-KR" sz="1200" b="0" i="0" u="none" strike="noStrike" dirty="0">
                <a:solidFill>
                  <a:srgbClr val="0D0D0D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  <a:p>
              <a:pPr marL="285750" indent="-285750" rtl="0">
                <a:spcBef>
                  <a:spcPts val="100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프리미엄 레스토랑</a:t>
              </a:r>
              <a:r>
                <a:rPr lang="en-US" altLang="ko-KR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 </a:t>
              </a:r>
              <a:r>
                <a:rPr lang="ko-KR" altLang="en-US" sz="1200" dirty="0" err="1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트렌디한</a:t>
              </a:r>
              <a:r>
                <a:rPr lang="ko-KR" altLang="en-US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 파인 </a:t>
              </a:r>
              <a:r>
                <a:rPr lang="ko-KR" altLang="en-US" sz="1200" dirty="0" err="1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다이닝</a:t>
              </a:r>
              <a:r>
                <a:rPr lang="en-US" altLang="ko-KR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, </a:t>
              </a:r>
              <a:r>
                <a:rPr lang="ko-KR" altLang="en-US" sz="1200" dirty="0" err="1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핫플</a:t>
              </a:r>
              <a:r>
                <a:rPr lang="ko-KR" altLang="en-US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 등 </a:t>
              </a:r>
              <a:r>
                <a:rPr lang="en-US" altLang="ko-KR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10000</a:t>
              </a:r>
              <a:r>
                <a:rPr lang="ko-KR" altLang="en-US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여 개의 식당</a:t>
              </a:r>
              <a:r>
                <a:rPr lang="en-US" altLang="ko-KR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/</a:t>
              </a:r>
              <a:r>
                <a:rPr lang="ko-KR" altLang="en-US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카페</a:t>
              </a:r>
              <a:r>
                <a:rPr lang="en-US" altLang="ko-KR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/</a:t>
              </a:r>
              <a:r>
                <a:rPr lang="ko-KR" altLang="en-US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바에서 사용 중</a:t>
              </a:r>
              <a:endParaRPr lang="en-US" altLang="ko-KR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  <a:p>
              <a:pPr marL="285750" indent="-285750" rtl="0">
                <a:spcBef>
                  <a:spcPts val="100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2022 </a:t>
              </a:r>
              <a:r>
                <a:rPr lang="ko-KR" altLang="en-US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앱스토어 오늘의 앱 선정</a:t>
              </a:r>
              <a:endParaRPr lang="en-US" altLang="ko-KR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  <a:p>
              <a:pPr marL="285750" indent="-285750" rtl="0">
                <a:spcBef>
                  <a:spcPts val="100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2021 </a:t>
              </a:r>
              <a:r>
                <a:rPr lang="ko-KR" altLang="en-US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구글 올해를 빛낸 앱 선정</a:t>
              </a:r>
              <a:endParaRPr lang="en-US" altLang="ko-KR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954BF4D-A17A-D985-DEBE-72F38E4119E4}"/>
                </a:ext>
              </a:extLst>
            </p:cNvPr>
            <p:cNvSpPr/>
            <p:nvPr/>
          </p:nvSpPr>
          <p:spPr>
            <a:xfrm>
              <a:off x="3718453" y="4871717"/>
              <a:ext cx="4892529" cy="852842"/>
            </a:xfrm>
            <a:prstGeom prst="rect">
              <a:avLst/>
            </a:prstGeom>
            <a:noFill/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rtl="0">
                <a:spcBef>
                  <a:spcPts val="1000"/>
                </a:spcBef>
                <a:spcAft>
                  <a:spcPts val="0"/>
                </a:spcAft>
              </a:pPr>
              <a:r>
                <a:rPr lang="ko-KR" altLang="en-US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다수의 맛집 예약 및 </a:t>
              </a:r>
              <a:r>
                <a:rPr lang="ko-KR" altLang="en-US" sz="1200" dirty="0" err="1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웨이팅</a:t>
              </a:r>
              <a:r>
                <a:rPr lang="ko-KR" altLang="en-US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 정보</a:t>
              </a:r>
              <a:r>
                <a:rPr lang="en-US" altLang="ko-KR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/</a:t>
              </a:r>
              <a:r>
                <a:rPr lang="ko-KR" altLang="en-US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서비스를 제공하여 </a:t>
              </a:r>
              <a:br>
                <a:rPr lang="en-US" altLang="ko-KR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</a:br>
              <a:r>
                <a:rPr lang="ko-KR" altLang="en-US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서울 내 소비자 선호 맛집 도출에 적절한 데이터 소스로 판단됨</a:t>
              </a:r>
              <a:r>
                <a:rPr lang="en-US" altLang="ko-KR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.</a:t>
              </a:r>
              <a:br>
                <a:rPr lang="en-US" altLang="ko-KR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</a:br>
              <a:r>
                <a:rPr lang="ko-KR" altLang="en-US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따라서</a:t>
              </a:r>
              <a:r>
                <a:rPr lang="en-US" altLang="ko-KR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0D0D0D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본 프로젝트의 데이터 소스로 선정됨 </a:t>
              </a:r>
              <a:endParaRPr lang="ko-KR" altLang="en-US" sz="1200" dirty="0"/>
            </a:p>
          </p:txBody>
        </p:sp>
        <p:sp>
          <p:nvSpPr>
            <p:cNvPr id="37" name="화살표: 줄무늬가 있는 오른쪽 36">
              <a:extLst>
                <a:ext uri="{FF2B5EF4-FFF2-40B4-BE49-F238E27FC236}">
                  <a16:creationId xmlns:a16="http://schemas.microsoft.com/office/drawing/2014/main" id="{0913B85F-DAA6-1868-A76B-3FD5F14E7937}"/>
                </a:ext>
              </a:extLst>
            </p:cNvPr>
            <p:cNvSpPr/>
            <p:nvPr/>
          </p:nvSpPr>
          <p:spPr>
            <a:xfrm rot="5400000">
              <a:off x="6049262" y="4489899"/>
              <a:ext cx="230909" cy="449530"/>
            </a:xfrm>
            <a:prstGeom prst="stripedRightArrow">
              <a:avLst/>
            </a:prstGeom>
            <a:solidFill>
              <a:srgbClr val="0D0D0D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7BC407-3359-4ED3-8D6D-6729294AF4B2}"/>
              </a:ext>
            </a:extLst>
          </p:cNvPr>
          <p:cNvGrpSpPr/>
          <p:nvPr/>
        </p:nvGrpSpPr>
        <p:grpSpPr>
          <a:xfrm>
            <a:off x="-404669" y="406694"/>
            <a:ext cx="330200" cy="3648853"/>
            <a:chOff x="-404669" y="406694"/>
            <a:chExt cx="330200" cy="364885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FFF19E0-A195-46F6-832F-0E77D59A9344}"/>
                </a:ext>
              </a:extLst>
            </p:cNvPr>
            <p:cNvSpPr/>
            <p:nvPr/>
          </p:nvSpPr>
          <p:spPr>
            <a:xfrm>
              <a:off x="-404669" y="406694"/>
              <a:ext cx="330200" cy="370556"/>
            </a:xfrm>
            <a:prstGeom prst="rect">
              <a:avLst/>
            </a:prstGeom>
            <a:solidFill>
              <a:srgbClr val="FF1C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F019211-172C-4FA7-8EB5-E5E7444BBD5F}"/>
                </a:ext>
              </a:extLst>
            </p:cNvPr>
            <p:cNvSpPr/>
            <p:nvPr/>
          </p:nvSpPr>
          <p:spPr>
            <a:xfrm>
              <a:off x="-404669" y="916774"/>
              <a:ext cx="330200" cy="370556"/>
            </a:xfrm>
            <a:prstGeom prst="rect">
              <a:avLst/>
            </a:prstGeom>
            <a:solidFill>
              <a:srgbClr val="ED5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A3F3B31-5B8D-4F7B-BECB-8BDB6FE9DB87}"/>
                </a:ext>
              </a:extLst>
            </p:cNvPr>
            <p:cNvSpPr/>
            <p:nvPr/>
          </p:nvSpPr>
          <p:spPr>
            <a:xfrm>
              <a:off x="-404669" y="1378736"/>
              <a:ext cx="330200" cy="370556"/>
            </a:xfrm>
            <a:prstGeom prst="rect">
              <a:avLst/>
            </a:prstGeom>
            <a:solidFill>
              <a:srgbClr val="F19D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8971ECC-37D3-4BB8-99C1-C326C07D87D2}"/>
                </a:ext>
              </a:extLst>
            </p:cNvPr>
            <p:cNvSpPr/>
            <p:nvPr/>
          </p:nvSpPr>
          <p:spPr>
            <a:xfrm>
              <a:off x="-404669" y="1839987"/>
              <a:ext cx="330200" cy="370556"/>
            </a:xfrm>
            <a:prstGeom prst="rect">
              <a:avLst/>
            </a:prstGeom>
            <a:solidFill>
              <a:srgbClr val="F7C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B83808C-5D14-40A0-8D7F-18CD2D95EAAA}"/>
                </a:ext>
              </a:extLst>
            </p:cNvPr>
            <p:cNvSpPr/>
            <p:nvPr/>
          </p:nvSpPr>
          <p:spPr>
            <a:xfrm>
              <a:off x="-404669" y="2301238"/>
              <a:ext cx="330200" cy="370556"/>
            </a:xfrm>
            <a:prstGeom prst="rect">
              <a:avLst/>
            </a:prstGeom>
            <a:solidFill>
              <a:srgbClr val="F3E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D14CA96-51C8-4AD4-B196-D17AD89DECA1}"/>
                </a:ext>
              </a:extLst>
            </p:cNvPr>
            <p:cNvSpPr/>
            <p:nvPr/>
          </p:nvSpPr>
          <p:spPr>
            <a:xfrm>
              <a:off x="-404669" y="2762489"/>
              <a:ext cx="330200" cy="370556"/>
            </a:xfrm>
            <a:prstGeom prst="rect">
              <a:avLst/>
            </a:prstGeom>
            <a:solidFill>
              <a:srgbClr val="F6D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627AA12-B35E-4178-9FDC-BCC3FB9399A4}"/>
                </a:ext>
              </a:extLst>
            </p:cNvPr>
            <p:cNvSpPr/>
            <p:nvPr/>
          </p:nvSpPr>
          <p:spPr>
            <a:xfrm>
              <a:off x="-404669" y="3223740"/>
              <a:ext cx="330200" cy="370556"/>
            </a:xfrm>
            <a:prstGeom prst="rect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330BFA-2395-4EB9-A04C-C4D15BDBF14B}"/>
                </a:ext>
              </a:extLst>
            </p:cNvPr>
            <p:cNvSpPr/>
            <p:nvPr/>
          </p:nvSpPr>
          <p:spPr>
            <a:xfrm>
              <a:off x="-404669" y="3684991"/>
              <a:ext cx="330200" cy="37055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2827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8" name="직사각형 14377">
            <a:extLst>
              <a:ext uri="{FF2B5EF4-FFF2-40B4-BE49-F238E27FC236}">
                <a16:creationId xmlns:a16="http://schemas.microsoft.com/office/drawing/2014/main" id="{01BF757B-9168-E3AC-DA8F-FC6433D4D4A6}"/>
              </a:ext>
            </a:extLst>
          </p:cNvPr>
          <p:cNvSpPr/>
          <p:nvPr/>
        </p:nvSpPr>
        <p:spPr>
          <a:xfrm>
            <a:off x="1620726" y="2813793"/>
            <a:ext cx="3390580" cy="3728440"/>
          </a:xfrm>
          <a:prstGeom prst="rect">
            <a:avLst/>
          </a:prstGeom>
          <a:solidFill>
            <a:schemeClr val="bg1">
              <a:lumMod val="75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379" name="그룹 14378">
            <a:extLst>
              <a:ext uri="{FF2B5EF4-FFF2-40B4-BE49-F238E27FC236}">
                <a16:creationId xmlns:a16="http://schemas.microsoft.com/office/drawing/2014/main" id="{366B3DAB-C7D5-3E88-AF0F-B2B70B1F8A0C}"/>
              </a:ext>
            </a:extLst>
          </p:cNvPr>
          <p:cNvGrpSpPr/>
          <p:nvPr/>
        </p:nvGrpSpPr>
        <p:grpSpPr>
          <a:xfrm>
            <a:off x="1652476" y="2857925"/>
            <a:ext cx="3323938" cy="3623770"/>
            <a:chOff x="1456631" y="2719384"/>
            <a:chExt cx="3323938" cy="3623770"/>
          </a:xfrm>
        </p:grpSpPr>
        <p:grpSp>
          <p:nvGrpSpPr>
            <p:cNvPr id="14380" name="그룹 14379">
              <a:extLst>
                <a:ext uri="{FF2B5EF4-FFF2-40B4-BE49-F238E27FC236}">
                  <a16:creationId xmlns:a16="http://schemas.microsoft.com/office/drawing/2014/main" id="{4F5EFF6E-1C85-BAEE-B4AB-10E22811745F}"/>
                </a:ext>
              </a:extLst>
            </p:cNvPr>
            <p:cNvGrpSpPr/>
            <p:nvPr/>
          </p:nvGrpSpPr>
          <p:grpSpPr>
            <a:xfrm>
              <a:off x="1456631" y="3124943"/>
              <a:ext cx="3323938" cy="3218211"/>
              <a:chOff x="447963" y="3032189"/>
              <a:chExt cx="3323938" cy="3218211"/>
            </a:xfrm>
          </p:grpSpPr>
          <p:pic>
            <p:nvPicPr>
              <p:cNvPr id="14382" name="그림 14381">
                <a:extLst>
                  <a:ext uri="{FF2B5EF4-FFF2-40B4-BE49-F238E27FC236}">
                    <a16:creationId xmlns:a16="http://schemas.microsoft.com/office/drawing/2014/main" id="{480B05A7-F4ED-0D00-0935-880267A34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7963" y="3032189"/>
                <a:ext cx="3323938" cy="3218211"/>
              </a:xfrm>
              <a:prstGeom prst="rect">
                <a:avLst/>
              </a:prstGeom>
            </p:spPr>
          </p:pic>
          <p:sp>
            <p:nvSpPr>
              <p:cNvPr id="14383" name="직사각형 14382">
                <a:extLst>
                  <a:ext uri="{FF2B5EF4-FFF2-40B4-BE49-F238E27FC236}">
                    <a16:creationId xmlns:a16="http://schemas.microsoft.com/office/drawing/2014/main" id="{BA8FF3E1-24A0-6E06-28E0-ECDCE9F5A315}"/>
                  </a:ext>
                </a:extLst>
              </p:cNvPr>
              <p:cNvSpPr/>
              <p:nvPr/>
            </p:nvSpPr>
            <p:spPr>
              <a:xfrm>
                <a:off x="1457326" y="3300301"/>
                <a:ext cx="1472012" cy="243577"/>
              </a:xfrm>
              <a:prstGeom prst="rect">
                <a:avLst/>
              </a:prstGeom>
              <a:solidFill>
                <a:srgbClr val="F19D86">
                  <a:alpha val="20000"/>
                </a:srgbClr>
              </a:solidFill>
              <a:ln w="6350">
                <a:solidFill>
                  <a:srgbClr val="F6C3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84" name="직사각형 14383">
                <a:extLst>
                  <a:ext uri="{FF2B5EF4-FFF2-40B4-BE49-F238E27FC236}">
                    <a16:creationId xmlns:a16="http://schemas.microsoft.com/office/drawing/2014/main" id="{588345F9-0FFC-7204-1AAA-D47E9652CBBB}"/>
                  </a:ext>
                </a:extLst>
              </p:cNvPr>
              <p:cNvSpPr/>
              <p:nvPr/>
            </p:nvSpPr>
            <p:spPr>
              <a:xfrm>
                <a:off x="1210478" y="4234613"/>
                <a:ext cx="655268" cy="243577"/>
              </a:xfrm>
              <a:prstGeom prst="rect">
                <a:avLst/>
              </a:prstGeom>
              <a:solidFill>
                <a:srgbClr val="F19D86">
                  <a:alpha val="20000"/>
                </a:srgbClr>
              </a:solidFill>
              <a:ln w="6350">
                <a:solidFill>
                  <a:srgbClr val="F6C3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85" name="직사각형 14384">
                <a:extLst>
                  <a:ext uri="{FF2B5EF4-FFF2-40B4-BE49-F238E27FC236}">
                    <a16:creationId xmlns:a16="http://schemas.microsoft.com/office/drawing/2014/main" id="{B4D1069B-746E-7664-D969-AA88868904BC}"/>
                  </a:ext>
                </a:extLst>
              </p:cNvPr>
              <p:cNvSpPr/>
              <p:nvPr/>
            </p:nvSpPr>
            <p:spPr>
              <a:xfrm>
                <a:off x="1905721" y="4234612"/>
                <a:ext cx="329861" cy="243577"/>
              </a:xfrm>
              <a:prstGeom prst="rect">
                <a:avLst/>
              </a:prstGeom>
              <a:solidFill>
                <a:srgbClr val="F19D86">
                  <a:alpha val="20000"/>
                </a:srgbClr>
              </a:solidFill>
              <a:ln w="6350">
                <a:solidFill>
                  <a:srgbClr val="F6C3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86" name="직사각형 14385">
                <a:extLst>
                  <a:ext uri="{FF2B5EF4-FFF2-40B4-BE49-F238E27FC236}">
                    <a16:creationId xmlns:a16="http://schemas.microsoft.com/office/drawing/2014/main" id="{8C98A9F6-5B2B-1153-1697-AB3DD60BEDE4}"/>
                  </a:ext>
                </a:extLst>
              </p:cNvPr>
              <p:cNvSpPr/>
              <p:nvPr/>
            </p:nvSpPr>
            <p:spPr>
              <a:xfrm>
                <a:off x="1457324" y="4530173"/>
                <a:ext cx="562443" cy="134192"/>
              </a:xfrm>
              <a:prstGeom prst="rect">
                <a:avLst/>
              </a:prstGeom>
              <a:solidFill>
                <a:srgbClr val="F19D86">
                  <a:alpha val="20000"/>
                </a:srgbClr>
              </a:solidFill>
              <a:ln w="6350">
                <a:solidFill>
                  <a:srgbClr val="F6C3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87" name="직사각형 14386">
                <a:extLst>
                  <a:ext uri="{FF2B5EF4-FFF2-40B4-BE49-F238E27FC236}">
                    <a16:creationId xmlns:a16="http://schemas.microsoft.com/office/drawing/2014/main" id="{83E7BC92-0646-B969-2786-4C22DB47885D}"/>
                  </a:ext>
                </a:extLst>
              </p:cNvPr>
              <p:cNvSpPr/>
              <p:nvPr/>
            </p:nvSpPr>
            <p:spPr>
              <a:xfrm>
                <a:off x="2067645" y="4530173"/>
                <a:ext cx="414599" cy="134192"/>
              </a:xfrm>
              <a:prstGeom prst="rect">
                <a:avLst/>
              </a:prstGeom>
              <a:solidFill>
                <a:srgbClr val="F19D86">
                  <a:alpha val="20000"/>
                </a:srgbClr>
              </a:solidFill>
              <a:ln w="6350">
                <a:solidFill>
                  <a:srgbClr val="F6C3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88" name="직사각형 14387">
                <a:extLst>
                  <a:ext uri="{FF2B5EF4-FFF2-40B4-BE49-F238E27FC236}">
                    <a16:creationId xmlns:a16="http://schemas.microsoft.com/office/drawing/2014/main" id="{1D864C8A-8776-DC8D-0903-978A4E081908}"/>
                  </a:ext>
                </a:extLst>
              </p:cNvPr>
              <p:cNvSpPr/>
              <p:nvPr/>
            </p:nvSpPr>
            <p:spPr>
              <a:xfrm>
                <a:off x="1457323" y="4705087"/>
                <a:ext cx="1348772" cy="134192"/>
              </a:xfrm>
              <a:prstGeom prst="rect">
                <a:avLst/>
              </a:prstGeom>
              <a:solidFill>
                <a:srgbClr val="F19D86">
                  <a:alpha val="20000"/>
                </a:srgbClr>
              </a:solidFill>
              <a:ln w="6350">
                <a:solidFill>
                  <a:srgbClr val="F6C3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4381" name="그림 14380">
              <a:extLst>
                <a:ext uri="{FF2B5EF4-FFF2-40B4-BE49-F238E27FC236}">
                  <a16:creationId xmlns:a16="http://schemas.microsoft.com/office/drawing/2014/main" id="{9B9292F9-F18D-8C60-BCB6-CAD28ABE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6631" y="2719384"/>
              <a:ext cx="3323938" cy="480705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302D08-71B3-13CF-B5C3-E6A0AB123214}"/>
              </a:ext>
            </a:extLst>
          </p:cNvPr>
          <p:cNvSpPr/>
          <p:nvPr/>
        </p:nvSpPr>
        <p:spPr>
          <a:xfrm>
            <a:off x="447962" y="464075"/>
            <a:ext cx="8423564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APPROACH</a:t>
            </a:r>
            <a:endParaRPr lang="ko-KR" altLang="en-US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CD41CC-E1B8-392A-17BF-B63A2194EC0D}"/>
              </a:ext>
            </a:extLst>
          </p:cNvPr>
          <p:cNvSpPr txBox="1"/>
          <p:nvPr/>
        </p:nvSpPr>
        <p:spPr>
          <a:xfrm>
            <a:off x="447962" y="1133442"/>
            <a:ext cx="11374583" cy="65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캐치테이블에서 제공된 정보를 기반으로 리뷰와 평점이 서울 평균 이상으로 높은 식당을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“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성공적인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”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맛집 후보로 선정</a:t>
            </a:r>
            <a:endParaRPr lang="en-US" altLang="ko-KR" sz="1400" dirty="0">
              <a:solidFill>
                <a:srgbClr val="0D0D0D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맛집 후보 중 소비자가 입력하는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‘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위치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‘, ‘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선호 음식 종류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‘, ‘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가격대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’, ‘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키워드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’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에 맞춰 적절한 식당 제안 </a:t>
            </a:r>
            <a:endParaRPr lang="ko-KR" altLang="en-US" sz="1400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2D2A5A9-B9EE-8FF4-3228-5F92BB9BF003}"/>
              </a:ext>
            </a:extLst>
          </p:cNvPr>
          <p:cNvGrpSpPr/>
          <p:nvPr/>
        </p:nvGrpSpPr>
        <p:grpSpPr>
          <a:xfrm>
            <a:off x="3829049" y="3209625"/>
            <a:ext cx="1771618" cy="450670"/>
            <a:chOff x="4141810" y="3071084"/>
            <a:chExt cx="1541095" cy="45067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0962EDF-EF7F-BD2A-C1EC-B3B79F0EE261}"/>
                </a:ext>
              </a:extLst>
            </p:cNvPr>
            <p:cNvGrpSpPr/>
            <p:nvPr/>
          </p:nvGrpSpPr>
          <p:grpSpPr>
            <a:xfrm>
              <a:off x="4141810" y="3071084"/>
              <a:ext cx="1541095" cy="450670"/>
              <a:chOff x="3133142" y="2978330"/>
              <a:chExt cx="1541095" cy="45067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335A25-7F38-B015-EA6B-D26F878E9D2B}"/>
                  </a:ext>
                </a:extLst>
              </p:cNvPr>
              <p:cNvSpPr txBox="1"/>
              <p:nvPr/>
            </p:nvSpPr>
            <p:spPr>
              <a:xfrm>
                <a:off x="3727904" y="2978330"/>
                <a:ext cx="94633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rtl="0" fontAlgn="base"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ko-KR" altLang="en-US" sz="1200" b="1" i="0" u="none" strike="noStrike" dirty="0">
                    <a:solidFill>
                      <a:srgbClr val="0D0D0D"/>
                    </a:solidFill>
                    <a:effectLst/>
                    <a:latin typeface="Proxima Nova"/>
                  </a:rPr>
                  <a:t>음식점 이름</a:t>
                </a:r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81940FAF-E449-C39B-21B2-1851BA135299}"/>
                  </a:ext>
                </a:extLst>
              </p:cNvPr>
              <p:cNvGrpSpPr/>
              <p:nvPr/>
            </p:nvGrpSpPr>
            <p:grpSpPr>
              <a:xfrm>
                <a:off x="3133142" y="3100826"/>
                <a:ext cx="558060" cy="328174"/>
                <a:chOff x="3109065" y="3132961"/>
                <a:chExt cx="558060" cy="328174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9CFFADF-EF12-EEE2-340E-E0E0B6263148}"/>
                    </a:ext>
                  </a:extLst>
                </p:cNvPr>
                <p:cNvSpPr/>
                <p:nvPr/>
              </p:nvSpPr>
              <p:spPr>
                <a:xfrm>
                  <a:off x="3109065" y="3392381"/>
                  <a:ext cx="68754" cy="68754"/>
                </a:xfrm>
                <a:prstGeom prst="ellipse">
                  <a:avLst/>
                </a:prstGeom>
                <a:solidFill>
                  <a:srgbClr val="ED5632"/>
                </a:solidFill>
                <a:ln>
                  <a:solidFill>
                    <a:srgbClr val="ED563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rgbClr val="ED5632"/>
                      </a:solidFill>
                    </a:ln>
                    <a:solidFill>
                      <a:srgbClr val="ED5632"/>
                    </a:solidFill>
                  </a:endParaRPr>
                </a:p>
              </p:txBody>
            </p: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76177748-08D6-61B3-20C6-AE4B32E12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5523" y="3132961"/>
                  <a:ext cx="0" cy="282377"/>
                </a:xfrm>
                <a:prstGeom prst="line">
                  <a:avLst/>
                </a:prstGeom>
                <a:ln>
                  <a:solidFill>
                    <a:srgbClr val="ED563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C6D1F880-C85F-DB7A-A26B-7B93C52AA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43442" y="3142558"/>
                  <a:ext cx="523683" cy="0"/>
                </a:xfrm>
                <a:prstGeom prst="line">
                  <a:avLst/>
                </a:prstGeom>
                <a:ln>
                  <a:solidFill>
                    <a:srgbClr val="ED563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4A65208-9F57-AD02-E4A4-779B954C9A42}"/>
                </a:ext>
              </a:extLst>
            </p:cNvPr>
            <p:cNvSpPr/>
            <p:nvPr/>
          </p:nvSpPr>
          <p:spPr>
            <a:xfrm>
              <a:off x="4681641" y="3168800"/>
              <a:ext cx="68754" cy="68754"/>
            </a:xfrm>
            <a:prstGeom prst="ellipse">
              <a:avLst/>
            </a:prstGeom>
            <a:solidFill>
              <a:srgbClr val="ED5632"/>
            </a:solidFill>
            <a:ln>
              <a:solidFill>
                <a:srgbClr val="ED56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ED5632"/>
                  </a:solidFill>
                </a:ln>
                <a:solidFill>
                  <a:srgbClr val="ED5632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7982D4D-B458-A973-D5E0-B3B7B61C434F}"/>
              </a:ext>
            </a:extLst>
          </p:cNvPr>
          <p:cNvGrpSpPr/>
          <p:nvPr/>
        </p:nvGrpSpPr>
        <p:grpSpPr>
          <a:xfrm>
            <a:off x="3343654" y="4360705"/>
            <a:ext cx="2601339" cy="276999"/>
            <a:chOff x="3147809" y="4222164"/>
            <a:chExt cx="2601339" cy="27699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F7DED74-20FE-6507-03BD-E24641D87C6F}"/>
                </a:ext>
              </a:extLst>
            </p:cNvPr>
            <p:cNvGrpSpPr/>
            <p:nvPr/>
          </p:nvGrpSpPr>
          <p:grpSpPr>
            <a:xfrm>
              <a:off x="3147809" y="4326287"/>
              <a:ext cx="1443241" cy="68754"/>
              <a:chOff x="3147809" y="4326287"/>
              <a:chExt cx="1443241" cy="68754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E6F64B1B-0FDD-A844-4C23-8569304B45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0213" y="4354314"/>
                <a:ext cx="1380837" cy="0"/>
              </a:xfrm>
              <a:prstGeom prst="line">
                <a:avLst/>
              </a:prstGeom>
              <a:ln>
                <a:solidFill>
                  <a:srgbClr val="ED563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7327FB15-206D-711A-4616-9DFF64C25AA0}"/>
                  </a:ext>
                </a:extLst>
              </p:cNvPr>
              <p:cNvSpPr/>
              <p:nvPr/>
            </p:nvSpPr>
            <p:spPr>
              <a:xfrm>
                <a:off x="3147809" y="4326287"/>
                <a:ext cx="68754" cy="68754"/>
              </a:xfrm>
              <a:prstGeom prst="ellipse">
                <a:avLst/>
              </a:prstGeom>
              <a:solidFill>
                <a:srgbClr val="ED5632"/>
              </a:solidFill>
              <a:ln>
                <a:solidFill>
                  <a:srgbClr val="ED563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ED5632"/>
                    </a:solidFill>
                  </a:ln>
                  <a:solidFill>
                    <a:srgbClr val="ED5632"/>
                  </a:solidFill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5F7D5B3-4CFB-82AD-793D-BF62F900FD49}"/>
                </a:ext>
              </a:extLst>
            </p:cNvPr>
            <p:cNvSpPr txBox="1"/>
            <p:nvPr/>
          </p:nvSpPr>
          <p:spPr>
            <a:xfrm>
              <a:off x="4478826" y="4222164"/>
              <a:ext cx="127032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000"/>
                </a:spcBef>
                <a:spcAft>
                  <a:spcPts val="0"/>
                </a:spcAft>
              </a:pPr>
              <a:r>
                <a:rPr lang="ko-KR" altLang="en-US" sz="1200" b="1" dirty="0">
                  <a:solidFill>
                    <a:srgbClr val="0D0D0D"/>
                  </a:solidFill>
                  <a:latin typeface="Proxima Nova"/>
                </a:rPr>
                <a:t>음식점 리뷰 수</a:t>
              </a:r>
            </a:p>
          </p:txBody>
        </p:sp>
      </p:grpSp>
      <p:grpSp>
        <p:nvGrpSpPr>
          <p:cNvPr id="14339" name="그룹 14338">
            <a:extLst>
              <a:ext uri="{FF2B5EF4-FFF2-40B4-BE49-F238E27FC236}">
                <a16:creationId xmlns:a16="http://schemas.microsoft.com/office/drawing/2014/main" id="{DB9D1C43-C95C-98F8-C73B-1624A39D415E}"/>
              </a:ext>
            </a:extLst>
          </p:cNvPr>
          <p:cNvGrpSpPr/>
          <p:nvPr/>
        </p:nvGrpSpPr>
        <p:grpSpPr>
          <a:xfrm>
            <a:off x="1139457" y="4432485"/>
            <a:ext cx="1379054" cy="276999"/>
            <a:chOff x="943612" y="4293944"/>
            <a:chExt cx="1379054" cy="27699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F11CF6B6-78F5-2117-18D1-1D2F49D56822}"/>
                </a:ext>
              </a:extLst>
            </p:cNvPr>
            <p:cNvGrpSpPr/>
            <p:nvPr/>
          </p:nvGrpSpPr>
          <p:grpSpPr>
            <a:xfrm>
              <a:off x="1936750" y="4402614"/>
              <a:ext cx="385916" cy="68754"/>
              <a:chOff x="1936750" y="4402614"/>
              <a:chExt cx="385916" cy="68754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DC6FF8F4-D475-C001-8F0A-53DF5A1EA46E}"/>
                  </a:ext>
                </a:extLst>
              </p:cNvPr>
              <p:cNvSpPr/>
              <p:nvPr/>
            </p:nvSpPr>
            <p:spPr>
              <a:xfrm>
                <a:off x="2253912" y="4402614"/>
                <a:ext cx="68754" cy="68754"/>
              </a:xfrm>
              <a:prstGeom prst="ellipse">
                <a:avLst/>
              </a:prstGeom>
              <a:solidFill>
                <a:srgbClr val="ED5632"/>
              </a:solidFill>
              <a:ln>
                <a:solidFill>
                  <a:srgbClr val="ED563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ED5632"/>
                    </a:solidFill>
                  </a:ln>
                  <a:solidFill>
                    <a:srgbClr val="ED5632"/>
                  </a:solidFill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1D1F31CB-E1A8-3410-B7C1-718F3BEDFE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6750" y="4436991"/>
                <a:ext cx="351539" cy="0"/>
              </a:xfrm>
              <a:prstGeom prst="line">
                <a:avLst/>
              </a:prstGeom>
              <a:ln>
                <a:solidFill>
                  <a:srgbClr val="ED563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EE92DC6-9057-AC14-58A9-4E24871EAED1}"/>
                </a:ext>
              </a:extLst>
            </p:cNvPr>
            <p:cNvSpPr txBox="1"/>
            <p:nvPr/>
          </p:nvSpPr>
          <p:spPr>
            <a:xfrm>
              <a:off x="943612" y="4293944"/>
              <a:ext cx="102048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000"/>
                </a:spcBef>
                <a:spcAft>
                  <a:spcPts val="0"/>
                </a:spcAft>
              </a:pPr>
              <a:r>
                <a:rPr lang="ko-KR" altLang="en-US" sz="1200" b="1" dirty="0">
                  <a:solidFill>
                    <a:srgbClr val="0D0D0D"/>
                  </a:solidFill>
                  <a:latin typeface="Proxima Nova"/>
                </a:rPr>
                <a:t>음식점 </a:t>
              </a:r>
              <a:r>
                <a:rPr lang="ko-KR" altLang="en-US" sz="1200" b="1" dirty="0" err="1">
                  <a:solidFill>
                    <a:srgbClr val="0D0D0D"/>
                  </a:solidFill>
                  <a:latin typeface="Proxima Nova"/>
                </a:rPr>
                <a:t>별점</a:t>
              </a:r>
              <a:endParaRPr lang="ko-KR" altLang="en-US" sz="1200" b="1" dirty="0">
                <a:solidFill>
                  <a:srgbClr val="0D0D0D"/>
                </a:solidFill>
                <a:latin typeface="Proxima Nova"/>
              </a:endParaRPr>
            </a:p>
          </p:txBody>
        </p:sp>
      </p:grpSp>
      <p:grpSp>
        <p:nvGrpSpPr>
          <p:cNvPr id="14343" name="그룹 14342">
            <a:extLst>
              <a:ext uri="{FF2B5EF4-FFF2-40B4-BE49-F238E27FC236}">
                <a16:creationId xmlns:a16="http://schemas.microsoft.com/office/drawing/2014/main" id="{42FA02CB-58F8-C9D7-39C4-955BD1E6A7F8}"/>
              </a:ext>
            </a:extLst>
          </p:cNvPr>
          <p:cNvGrpSpPr/>
          <p:nvPr/>
        </p:nvGrpSpPr>
        <p:grpSpPr>
          <a:xfrm>
            <a:off x="1437433" y="4714031"/>
            <a:ext cx="1243453" cy="276999"/>
            <a:chOff x="1241588" y="4575490"/>
            <a:chExt cx="1243453" cy="276999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44CCD4CE-357D-2E34-BDF3-BCD07C03DE85}"/>
                </a:ext>
              </a:extLst>
            </p:cNvPr>
            <p:cNvGrpSpPr/>
            <p:nvPr/>
          </p:nvGrpSpPr>
          <p:grpSpPr>
            <a:xfrm>
              <a:off x="2099125" y="4662980"/>
              <a:ext cx="385916" cy="68754"/>
              <a:chOff x="1936750" y="4402614"/>
              <a:chExt cx="385916" cy="68754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38251CEB-2733-475F-9725-C13FC2BD04FE}"/>
                  </a:ext>
                </a:extLst>
              </p:cNvPr>
              <p:cNvSpPr/>
              <p:nvPr/>
            </p:nvSpPr>
            <p:spPr>
              <a:xfrm>
                <a:off x="2253912" y="4402614"/>
                <a:ext cx="68754" cy="68754"/>
              </a:xfrm>
              <a:prstGeom prst="ellipse">
                <a:avLst/>
              </a:prstGeom>
              <a:solidFill>
                <a:srgbClr val="ED5632"/>
              </a:solidFill>
              <a:ln>
                <a:solidFill>
                  <a:srgbClr val="ED563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ED5632"/>
                    </a:solidFill>
                  </a:ln>
                  <a:solidFill>
                    <a:srgbClr val="ED5632"/>
                  </a:solidFill>
                </a:endParaRPr>
              </a:p>
            </p:txBody>
          </p:sp>
          <p:cxnSp>
            <p:nvCxnSpPr>
              <p:cNvPr id="14336" name="직선 연결선 14335">
                <a:extLst>
                  <a:ext uri="{FF2B5EF4-FFF2-40B4-BE49-F238E27FC236}">
                    <a16:creationId xmlns:a16="http://schemas.microsoft.com/office/drawing/2014/main" id="{2A080EF1-4B3B-6135-5C3F-30C76A681A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6750" y="4436991"/>
                <a:ext cx="351539" cy="0"/>
              </a:xfrm>
              <a:prstGeom prst="line">
                <a:avLst/>
              </a:prstGeom>
              <a:ln>
                <a:solidFill>
                  <a:srgbClr val="ED563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37" name="TextBox 14336">
              <a:extLst>
                <a:ext uri="{FF2B5EF4-FFF2-40B4-BE49-F238E27FC236}">
                  <a16:creationId xmlns:a16="http://schemas.microsoft.com/office/drawing/2014/main" id="{C72D087C-64D7-EE3A-65AD-C69CDB79B339}"/>
                </a:ext>
              </a:extLst>
            </p:cNvPr>
            <p:cNvSpPr txBox="1"/>
            <p:nvPr/>
          </p:nvSpPr>
          <p:spPr>
            <a:xfrm>
              <a:off x="1241588" y="4575490"/>
              <a:ext cx="86933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000"/>
                </a:spcBef>
                <a:spcAft>
                  <a:spcPts val="0"/>
                </a:spcAft>
              </a:pPr>
              <a:r>
                <a:rPr lang="ko-KR" altLang="en-US" sz="1200" b="1" dirty="0">
                  <a:solidFill>
                    <a:srgbClr val="0D0D0D"/>
                  </a:solidFill>
                  <a:latin typeface="Proxima Nova"/>
                </a:rPr>
                <a:t>음식 종류</a:t>
              </a:r>
            </a:p>
          </p:txBody>
        </p:sp>
      </p:grpSp>
      <p:grpSp>
        <p:nvGrpSpPr>
          <p:cNvPr id="14347" name="그룹 14346">
            <a:extLst>
              <a:ext uri="{FF2B5EF4-FFF2-40B4-BE49-F238E27FC236}">
                <a16:creationId xmlns:a16="http://schemas.microsoft.com/office/drawing/2014/main" id="{E5AE25FE-EAA8-AA53-B4F4-AE9A5F677A7E}"/>
              </a:ext>
            </a:extLst>
          </p:cNvPr>
          <p:cNvGrpSpPr/>
          <p:nvPr/>
        </p:nvGrpSpPr>
        <p:grpSpPr>
          <a:xfrm>
            <a:off x="3596801" y="4663021"/>
            <a:ext cx="1930858" cy="276999"/>
            <a:chOff x="3381980" y="4524480"/>
            <a:chExt cx="1930858" cy="276999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7BF4D5CD-DBEC-CD55-54AB-8FADD10A5F4B}"/>
                </a:ext>
              </a:extLst>
            </p:cNvPr>
            <p:cNvSpPr/>
            <p:nvPr/>
          </p:nvSpPr>
          <p:spPr>
            <a:xfrm>
              <a:off x="3381980" y="4648215"/>
              <a:ext cx="68754" cy="68754"/>
            </a:xfrm>
            <a:prstGeom prst="ellipse">
              <a:avLst/>
            </a:prstGeom>
            <a:solidFill>
              <a:srgbClr val="ED5632"/>
            </a:solidFill>
            <a:ln>
              <a:solidFill>
                <a:srgbClr val="ED56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ED5632"/>
                  </a:solidFill>
                </a:ln>
                <a:solidFill>
                  <a:srgbClr val="ED5632"/>
                </a:solidFill>
              </a:endParaRPr>
            </a:p>
          </p:txBody>
        </p:sp>
        <p:grpSp>
          <p:nvGrpSpPr>
            <p:cNvPr id="14342" name="그룹 14341">
              <a:extLst>
                <a:ext uri="{FF2B5EF4-FFF2-40B4-BE49-F238E27FC236}">
                  <a16:creationId xmlns:a16="http://schemas.microsoft.com/office/drawing/2014/main" id="{E4F4A517-20CB-F1DB-E5FC-83567DACB3F4}"/>
                </a:ext>
              </a:extLst>
            </p:cNvPr>
            <p:cNvGrpSpPr/>
            <p:nvPr/>
          </p:nvGrpSpPr>
          <p:grpSpPr>
            <a:xfrm>
              <a:off x="3399732" y="4524480"/>
              <a:ext cx="1913106" cy="276999"/>
              <a:chOff x="3399732" y="4524480"/>
              <a:chExt cx="1913106" cy="276999"/>
            </a:xfrm>
          </p:grpSpPr>
          <p:cxnSp>
            <p:nvCxnSpPr>
              <p:cNvPr id="14340" name="직선 연결선 14339">
                <a:extLst>
                  <a:ext uri="{FF2B5EF4-FFF2-40B4-BE49-F238E27FC236}">
                    <a16:creationId xmlns:a16="http://schemas.microsoft.com/office/drawing/2014/main" id="{3A699F9F-6058-5D34-2217-9D0A12D513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9732" y="4682030"/>
                <a:ext cx="1380837" cy="0"/>
              </a:xfrm>
              <a:prstGeom prst="line">
                <a:avLst/>
              </a:prstGeom>
              <a:ln>
                <a:solidFill>
                  <a:srgbClr val="ED563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41" name="TextBox 14340">
                <a:extLst>
                  <a:ext uri="{FF2B5EF4-FFF2-40B4-BE49-F238E27FC236}">
                    <a16:creationId xmlns:a16="http://schemas.microsoft.com/office/drawing/2014/main" id="{27DCFAE6-7E7F-224D-9617-000C4424297F}"/>
                  </a:ext>
                </a:extLst>
              </p:cNvPr>
              <p:cNvSpPr txBox="1"/>
              <p:nvPr/>
            </p:nvSpPr>
            <p:spPr>
              <a:xfrm>
                <a:off x="4750395" y="4524480"/>
                <a:ext cx="56244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rtl="0" fontAlgn="base"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ko-KR" altLang="en-US" sz="1200" b="1" dirty="0">
                    <a:solidFill>
                      <a:srgbClr val="0D0D0D"/>
                    </a:solidFill>
                    <a:latin typeface="Proxima Nova"/>
                  </a:rPr>
                  <a:t>위치</a:t>
                </a:r>
              </a:p>
            </p:txBody>
          </p:sp>
        </p:grpSp>
      </p:grpSp>
      <p:grpSp>
        <p:nvGrpSpPr>
          <p:cNvPr id="14349" name="그룹 14348">
            <a:extLst>
              <a:ext uri="{FF2B5EF4-FFF2-40B4-BE49-F238E27FC236}">
                <a16:creationId xmlns:a16="http://schemas.microsoft.com/office/drawing/2014/main" id="{E4E9C912-DCBD-EEF6-351E-E1D8E2F17493}"/>
              </a:ext>
            </a:extLst>
          </p:cNvPr>
          <p:cNvGrpSpPr/>
          <p:nvPr/>
        </p:nvGrpSpPr>
        <p:grpSpPr>
          <a:xfrm>
            <a:off x="3915050" y="4884646"/>
            <a:ext cx="2349579" cy="276999"/>
            <a:chOff x="3719205" y="4746105"/>
            <a:chExt cx="2349579" cy="276999"/>
          </a:xfrm>
        </p:grpSpPr>
        <p:grpSp>
          <p:nvGrpSpPr>
            <p:cNvPr id="14344" name="그룹 14343">
              <a:extLst>
                <a:ext uri="{FF2B5EF4-FFF2-40B4-BE49-F238E27FC236}">
                  <a16:creationId xmlns:a16="http://schemas.microsoft.com/office/drawing/2014/main" id="{1950EF49-55D1-531E-0D16-9366A1C04A0A}"/>
                </a:ext>
              </a:extLst>
            </p:cNvPr>
            <p:cNvGrpSpPr/>
            <p:nvPr/>
          </p:nvGrpSpPr>
          <p:grpSpPr>
            <a:xfrm>
              <a:off x="3787959" y="4746105"/>
              <a:ext cx="2280825" cy="276999"/>
              <a:chOff x="3787959" y="4524480"/>
              <a:chExt cx="2280825" cy="276999"/>
            </a:xfrm>
          </p:grpSpPr>
          <p:cxnSp>
            <p:nvCxnSpPr>
              <p:cNvPr id="14345" name="직선 연결선 14344">
                <a:extLst>
                  <a:ext uri="{FF2B5EF4-FFF2-40B4-BE49-F238E27FC236}">
                    <a16:creationId xmlns:a16="http://schemas.microsoft.com/office/drawing/2014/main" id="{3A96C18E-5AD5-26AD-A532-CFE082323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7959" y="4643273"/>
                <a:ext cx="776455" cy="0"/>
              </a:xfrm>
              <a:prstGeom prst="line">
                <a:avLst/>
              </a:prstGeom>
              <a:ln>
                <a:solidFill>
                  <a:srgbClr val="ED563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46" name="TextBox 14345">
                <a:extLst>
                  <a:ext uri="{FF2B5EF4-FFF2-40B4-BE49-F238E27FC236}">
                    <a16:creationId xmlns:a16="http://schemas.microsoft.com/office/drawing/2014/main" id="{8528350F-E5A4-E97B-51B8-D82AB4F14C4A}"/>
                  </a:ext>
                </a:extLst>
              </p:cNvPr>
              <p:cNvSpPr txBox="1"/>
              <p:nvPr/>
            </p:nvSpPr>
            <p:spPr>
              <a:xfrm>
                <a:off x="4572683" y="4524480"/>
                <a:ext cx="1496101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rtl="0" fontAlgn="base"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ko-KR" altLang="en-US" sz="1200" b="1" dirty="0">
                    <a:solidFill>
                      <a:srgbClr val="0D0D0D"/>
                    </a:solidFill>
                    <a:latin typeface="Proxima Nova"/>
                  </a:rPr>
                  <a:t>가격대</a:t>
                </a:r>
              </a:p>
            </p:txBody>
          </p:sp>
        </p:grpSp>
        <p:sp>
          <p:nvSpPr>
            <p:cNvPr id="14348" name="타원 14347">
              <a:extLst>
                <a:ext uri="{FF2B5EF4-FFF2-40B4-BE49-F238E27FC236}">
                  <a16:creationId xmlns:a16="http://schemas.microsoft.com/office/drawing/2014/main" id="{524E1EC5-2BEA-BEE1-BAC0-9020BAC10E37}"/>
                </a:ext>
              </a:extLst>
            </p:cNvPr>
            <p:cNvSpPr/>
            <p:nvPr/>
          </p:nvSpPr>
          <p:spPr>
            <a:xfrm>
              <a:off x="3719205" y="4825891"/>
              <a:ext cx="68754" cy="68754"/>
            </a:xfrm>
            <a:prstGeom prst="ellipse">
              <a:avLst/>
            </a:prstGeom>
            <a:solidFill>
              <a:srgbClr val="ED5632"/>
            </a:solidFill>
            <a:ln>
              <a:solidFill>
                <a:srgbClr val="ED56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ED5632"/>
                  </a:solidFill>
                </a:ln>
                <a:solidFill>
                  <a:srgbClr val="ED5632"/>
                </a:solidFill>
              </a:endParaRPr>
            </a:p>
          </p:txBody>
        </p:sp>
      </p:grpSp>
      <p:sp>
        <p:nvSpPr>
          <p:cNvPr id="14355" name="직사각형 14354">
            <a:extLst>
              <a:ext uri="{FF2B5EF4-FFF2-40B4-BE49-F238E27FC236}">
                <a16:creationId xmlns:a16="http://schemas.microsoft.com/office/drawing/2014/main" id="{0CD44CCD-E8A0-91FE-0C39-625C2728BA3C}"/>
              </a:ext>
            </a:extLst>
          </p:cNvPr>
          <p:cNvSpPr/>
          <p:nvPr/>
        </p:nvSpPr>
        <p:spPr>
          <a:xfrm>
            <a:off x="1696144" y="2916963"/>
            <a:ext cx="2568977" cy="286257"/>
          </a:xfrm>
          <a:prstGeom prst="rect">
            <a:avLst/>
          </a:prstGeom>
          <a:solidFill>
            <a:srgbClr val="F19D86">
              <a:alpha val="20000"/>
            </a:srgbClr>
          </a:solidFill>
          <a:ln w="6350">
            <a:solidFill>
              <a:srgbClr val="F6C3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60" name="그룹 14359">
            <a:extLst>
              <a:ext uri="{FF2B5EF4-FFF2-40B4-BE49-F238E27FC236}">
                <a16:creationId xmlns:a16="http://schemas.microsoft.com/office/drawing/2014/main" id="{B2084931-13E2-1DB3-75DD-766F37CA61AE}"/>
              </a:ext>
            </a:extLst>
          </p:cNvPr>
          <p:cNvGrpSpPr/>
          <p:nvPr/>
        </p:nvGrpSpPr>
        <p:grpSpPr>
          <a:xfrm>
            <a:off x="521853" y="2970861"/>
            <a:ext cx="1199377" cy="276999"/>
            <a:chOff x="326008" y="2970861"/>
            <a:chExt cx="1199377" cy="276999"/>
          </a:xfrm>
        </p:grpSpPr>
        <p:grpSp>
          <p:nvGrpSpPr>
            <p:cNvPr id="14358" name="그룹 14357">
              <a:extLst>
                <a:ext uri="{FF2B5EF4-FFF2-40B4-BE49-F238E27FC236}">
                  <a16:creationId xmlns:a16="http://schemas.microsoft.com/office/drawing/2014/main" id="{628786BC-F2DF-CCDC-267A-D9D09C569993}"/>
                </a:ext>
              </a:extLst>
            </p:cNvPr>
            <p:cNvGrpSpPr/>
            <p:nvPr/>
          </p:nvGrpSpPr>
          <p:grpSpPr>
            <a:xfrm>
              <a:off x="1105092" y="3078779"/>
              <a:ext cx="420293" cy="68754"/>
              <a:chOff x="1105092" y="3078779"/>
              <a:chExt cx="420293" cy="68754"/>
            </a:xfrm>
          </p:grpSpPr>
          <p:cxnSp>
            <p:nvCxnSpPr>
              <p:cNvPr id="14356" name="직선 연결선 14355">
                <a:extLst>
                  <a:ext uri="{FF2B5EF4-FFF2-40B4-BE49-F238E27FC236}">
                    <a16:creationId xmlns:a16="http://schemas.microsoft.com/office/drawing/2014/main" id="{6980A0E1-4350-9840-CEC2-756DB8E976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5092" y="3114620"/>
                <a:ext cx="351539" cy="0"/>
              </a:xfrm>
              <a:prstGeom prst="line">
                <a:avLst/>
              </a:prstGeom>
              <a:ln>
                <a:solidFill>
                  <a:srgbClr val="ED563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57" name="타원 14356">
                <a:extLst>
                  <a:ext uri="{FF2B5EF4-FFF2-40B4-BE49-F238E27FC236}">
                    <a16:creationId xmlns:a16="http://schemas.microsoft.com/office/drawing/2014/main" id="{F05C336C-46A2-33DD-C736-CD9A9AF4D51E}"/>
                  </a:ext>
                </a:extLst>
              </p:cNvPr>
              <p:cNvSpPr/>
              <p:nvPr/>
            </p:nvSpPr>
            <p:spPr>
              <a:xfrm>
                <a:off x="1456631" y="3078779"/>
                <a:ext cx="68754" cy="68754"/>
              </a:xfrm>
              <a:prstGeom prst="ellipse">
                <a:avLst/>
              </a:prstGeom>
              <a:solidFill>
                <a:srgbClr val="ED5632"/>
              </a:solidFill>
              <a:ln>
                <a:solidFill>
                  <a:srgbClr val="ED563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ED5632"/>
                    </a:solidFill>
                  </a:ln>
                  <a:solidFill>
                    <a:srgbClr val="ED5632"/>
                  </a:solidFill>
                </a:endParaRPr>
              </a:p>
            </p:txBody>
          </p:sp>
        </p:grpSp>
        <p:sp>
          <p:nvSpPr>
            <p:cNvPr id="14359" name="TextBox 14358">
              <a:extLst>
                <a:ext uri="{FF2B5EF4-FFF2-40B4-BE49-F238E27FC236}">
                  <a16:creationId xmlns:a16="http://schemas.microsoft.com/office/drawing/2014/main" id="{DDAC748F-D4DE-0BA9-0DAF-4257FCB1F461}"/>
                </a:ext>
              </a:extLst>
            </p:cNvPr>
            <p:cNvSpPr txBox="1"/>
            <p:nvPr/>
          </p:nvSpPr>
          <p:spPr>
            <a:xfrm>
              <a:off x="326008" y="2970861"/>
              <a:ext cx="89514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000"/>
                </a:spcBef>
                <a:spcAft>
                  <a:spcPts val="0"/>
                </a:spcAft>
              </a:pPr>
              <a:r>
                <a:rPr lang="ko-KR" altLang="en-US" sz="1200" b="1" dirty="0">
                  <a:solidFill>
                    <a:srgbClr val="0D0D0D"/>
                  </a:solidFill>
                  <a:latin typeface="Proxima Nova"/>
                </a:rPr>
                <a:t>방문 방식</a:t>
              </a:r>
            </a:p>
          </p:txBody>
        </p:sp>
      </p:grpSp>
      <p:grpSp>
        <p:nvGrpSpPr>
          <p:cNvPr id="14367" name="그룹 14366">
            <a:extLst>
              <a:ext uri="{FF2B5EF4-FFF2-40B4-BE49-F238E27FC236}">
                <a16:creationId xmlns:a16="http://schemas.microsoft.com/office/drawing/2014/main" id="{33E0722E-6018-9B69-D9D6-97FE9BCDF38A}"/>
              </a:ext>
            </a:extLst>
          </p:cNvPr>
          <p:cNvGrpSpPr/>
          <p:nvPr/>
        </p:nvGrpSpPr>
        <p:grpSpPr>
          <a:xfrm>
            <a:off x="546387" y="2325173"/>
            <a:ext cx="5284162" cy="319378"/>
            <a:chOff x="542048" y="2325173"/>
            <a:chExt cx="2358991" cy="319378"/>
          </a:xfrm>
          <a:solidFill>
            <a:srgbClr val="0D0D0D"/>
          </a:solidFill>
        </p:grpSpPr>
        <p:sp>
          <p:nvSpPr>
            <p:cNvPr id="14366" name="사각형: 둥근 위쪽 모서리 14365">
              <a:extLst>
                <a:ext uri="{FF2B5EF4-FFF2-40B4-BE49-F238E27FC236}">
                  <a16:creationId xmlns:a16="http://schemas.microsoft.com/office/drawing/2014/main" id="{6581397D-379C-3ADC-FB6B-ACFBD744EDF8}"/>
                </a:ext>
              </a:extLst>
            </p:cNvPr>
            <p:cNvSpPr/>
            <p:nvPr/>
          </p:nvSpPr>
          <p:spPr>
            <a:xfrm>
              <a:off x="542048" y="2325173"/>
              <a:ext cx="2358991" cy="319378"/>
            </a:xfrm>
            <a:prstGeom prst="round2SameRect">
              <a:avLst/>
            </a:prstGeom>
            <a:grpFill/>
            <a:ln w="6350"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5E4DB"/>
                </a:solidFill>
              </a:endParaRPr>
            </a:p>
          </p:txBody>
        </p:sp>
        <p:sp>
          <p:nvSpPr>
            <p:cNvPr id="14365" name="TextBox 14364">
              <a:extLst>
                <a:ext uri="{FF2B5EF4-FFF2-40B4-BE49-F238E27FC236}">
                  <a16:creationId xmlns:a16="http://schemas.microsoft.com/office/drawing/2014/main" id="{3EB05057-FC9D-36F8-A3DD-BF60B17741AA}"/>
                </a:ext>
              </a:extLst>
            </p:cNvPr>
            <p:cNvSpPr txBox="1"/>
            <p:nvPr/>
          </p:nvSpPr>
          <p:spPr>
            <a:xfrm>
              <a:off x="1250174" y="2360019"/>
              <a:ext cx="1456112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rtl="0">
                <a:spcBef>
                  <a:spcPts val="1000"/>
                </a:spcBef>
                <a:spcAft>
                  <a:spcPts val="0"/>
                </a:spcAft>
              </a:pPr>
              <a:r>
                <a:rPr lang="ko-KR" altLang="en-US" sz="1200" b="1" dirty="0">
                  <a:solidFill>
                    <a:schemeClr val="bg1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캐치테이블에서 제공된 정보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370" name="그룹 14369">
            <a:extLst>
              <a:ext uri="{FF2B5EF4-FFF2-40B4-BE49-F238E27FC236}">
                <a16:creationId xmlns:a16="http://schemas.microsoft.com/office/drawing/2014/main" id="{FFF70197-FB6B-03EF-262A-E62749BF11AA}"/>
              </a:ext>
            </a:extLst>
          </p:cNvPr>
          <p:cNvGrpSpPr/>
          <p:nvPr/>
        </p:nvGrpSpPr>
        <p:grpSpPr>
          <a:xfrm>
            <a:off x="6323671" y="2325173"/>
            <a:ext cx="5284162" cy="319378"/>
            <a:chOff x="542048" y="2325173"/>
            <a:chExt cx="2358991" cy="319378"/>
          </a:xfrm>
          <a:solidFill>
            <a:srgbClr val="0D0D0D"/>
          </a:solidFill>
        </p:grpSpPr>
        <p:sp>
          <p:nvSpPr>
            <p:cNvPr id="14372" name="사각형: 둥근 위쪽 모서리 14371">
              <a:extLst>
                <a:ext uri="{FF2B5EF4-FFF2-40B4-BE49-F238E27FC236}">
                  <a16:creationId xmlns:a16="http://schemas.microsoft.com/office/drawing/2014/main" id="{C39B3400-7FF4-660C-4FF1-33FF58D8A02E}"/>
                </a:ext>
              </a:extLst>
            </p:cNvPr>
            <p:cNvSpPr/>
            <p:nvPr/>
          </p:nvSpPr>
          <p:spPr>
            <a:xfrm>
              <a:off x="542048" y="2325173"/>
              <a:ext cx="2358991" cy="319378"/>
            </a:xfrm>
            <a:prstGeom prst="round2SameRect">
              <a:avLst/>
            </a:prstGeom>
            <a:grpFill/>
            <a:ln w="6350"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5E4DB"/>
                </a:solidFill>
              </a:endParaRPr>
            </a:p>
          </p:txBody>
        </p:sp>
        <p:sp>
          <p:nvSpPr>
            <p:cNvPr id="14373" name="TextBox 14372">
              <a:extLst>
                <a:ext uri="{FF2B5EF4-FFF2-40B4-BE49-F238E27FC236}">
                  <a16:creationId xmlns:a16="http://schemas.microsoft.com/office/drawing/2014/main" id="{EFFB38A7-FBE9-31B6-6F82-3E85221B1BC6}"/>
                </a:ext>
              </a:extLst>
            </p:cNvPr>
            <p:cNvSpPr txBox="1"/>
            <p:nvPr/>
          </p:nvSpPr>
          <p:spPr>
            <a:xfrm>
              <a:off x="1295105" y="2360019"/>
              <a:ext cx="1411181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rtl="0">
                <a:spcBef>
                  <a:spcPts val="1000"/>
                </a:spcBef>
                <a:spcAft>
                  <a:spcPts val="0"/>
                </a:spcAft>
              </a:pPr>
              <a:r>
                <a:rPr lang="en-US" altLang="ko-KR" sz="1200" b="1" dirty="0">
                  <a:solidFill>
                    <a:schemeClr val="bg1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“</a:t>
              </a:r>
              <a:r>
                <a:rPr lang="ko-KR" altLang="en-US" sz="1200" b="1" dirty="0">
                  <a:solidFill>
                    <a:schemeClr val="bg1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성공적인</a:t>
              </a:r>
              <a:r>
                <a:rPr lang="en-US" altLang="ko-KR" sz="1200" b="1" dirty="0">
                  <a:solidFill>
                    <a:schemeClr val="bg1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“ </a:t>
              </a:r>
              <a:r>
                <a:rPr lang="ko-KR" altLang="en-US" sz="1200" b="1" dirty="0">
                  <a:solidFill>
                    <a:schemeClr val="bg1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음식점 정의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374" name="TextBox 14373">
            <a:extLst>
              <a:ext uri="{FF2B5EF4-FFF2-40B4-BE49-F238E27FC236}">
                <a16:creationId xmlns:a16="http://schemas.microsoft.com/office/drawing/2014/main" id="{0835ACBC-2E66-27B9-696A-F9C18E289823}"/>
              </a:ext>
            </a:extLst>
          </p:cNvPr>
          <p:cNvSpPr txBox="1"/>
          <p:nvPr/>
        </p:nvSpPr>
        <p:spPr>
          <a:xfrm>
            <a:off x="6323672" y="2774055"/>
            <a:ext cx="528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</a:rPr>
              <a:t>고객 리뷰와 평점이 높을수록 </a:t>
            </a:r>
            <a:r>
              <a:rPr lang="en-US" altLang="ko-KR" sz="1200" dirty="0">
                <a:solidFill>
                  <a:srgbClr val="0D0D0D"/>
                </a:solidFill>
              </a:rPr>
              <a:t>‘</a:t>
            </a:r>
            <a:r>
              <a:rPr lang="ko-KR" altLang="en-US" sz="1200" dirty="0">
                <a:solidFill>
                  <a:srgbClr val="0D0D0D"/>
                </a:solidFill>
              </a:rPr>
              <a:t>성공적인</a:t>
            </a:r>
            <a:r>
              <a:rPr lang="en-US" altLang="ko-KR" sz="1200" dirty="0">
                <a:solidFill>
                  <a:srgbClr val="0D0D0D"/>
                </a:solidFill>
              </a:rPr>
              <a:t>’ </a:t>
            </a:r>
            <a:r>
              <a:rPr lang="ko-KR" altLang="en-US" sz="1200" dirty="0">
                <a:solidFill>
                  <a:srgbClr val="0D0D0D"/>
                </a:solidFill>
              </a:rPr>
              <a:t> 맛집으로 평가받을 가능성 높음</a:t>
            </a:r>
            <a:endParaRPr lang="en-US" altLang="ko-KR" sz="1200" dirty="0">
              <a:solidFill>
                <a:srgbClr val="0D0D0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</a:rPr>
              <a:t>본 프로젝트에서는 성공적인 음식점을 </a:t>
            </a:r>
            <a:r>
              <a:rPr lang="ko-KR" altLang="en-US" sz="1200" dirty="0" err="1">
                <a:solidFill>
                  <a:srgbClr val="0D0D0D"/>
                </a:solidFill>
              </a:rPr>
              <a:t>별점과</a:t>
            </a:r>
            <a:r>
              <a:rPr lang="ko-KR" altLang="en-US" sz="1200" dirty="0">
                <a:solidFill>
                  <a:srgbClr val="0D0D0D"/>
                </a:solidFill>
              </a:rPr>
              <a:t> 리뷰 수가 평균 이상인 경우로 정의함</a:t>
            </a:r>
          </a:p>
        </p:txBody>
      </p:sp>
      <p:sp>
        <p:nvSpPr>
          <p:cNvPr id="14377" name="직사각형 14376">
            <a:extLst>
              <a:ext uri="{FF2B5EF4-FFF2-40B4-BE49-F238E27FC236}">
                <a16:creationId xmlns:a16="http://schemas.microsoft.com/office/drawing/2014/main" id="{8685019F-65FC-BC5A-590D-5A99359B4492}"/>
              </a:ext>
            </a:extLst>
          </p:cNvPr>
          <p:cNvSpPr/>
          <p:nvPr/>
        </p:nvSpPr>
        <p:spPr>
          <a:xfrm>
            <a:off x="6509047" y="3698010"/>
            <a:ext cx="4892529" cy="278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0">
              <a:spcBef>
                <a:spcPts val="1000"/>
              </a:spcBef>
              <a:spcAft>
                <a:spcPts val="0"/>
              </a:spcAft>
            </a:pPr>
            <a:endParaRPr lang="en-US" altLang="ko-KR" sz="100" b="1" dirty="0">
              <a:solidFill>
                <a:srgbClr val="0D0D0D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ko-KR" altLang="en-US" sz="1200" b="1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성공적인 음식점 도출 과정 </a:t>
            </a:r>
            <a:r>
              <a:rPr lang="en-US" altLang="ko-KR" sz="1200" b="1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endParaRPr lang="ko-KR" altLang="en-US" sz="1200" b="1" dirty="0"/>
          </a:p>
        </p:txBody>
      </p:sp>
      <p:sp>
        <p:nvSpPr>
          <p:cNvPr id="14389" name="직사각형 14388">
            <a:extLst>
              <a:ext uri="{FF2B5EF4-FFF2-40B4-BE49-F238E27FC236}">
                <a16:creationId xmlns:a16="http://schemas.microsoft.com/office/drawing/2014/main" id="{D7F3172C-6FD8-5B79-4C1C-05C8F6711AE5}"/>
              </a:ext>
            </a:extLst>
          </p:cNvPr>
          <p:cNvSpPr/>
          <p:nvPr/>
        </p:nvSpPr>
        <p:spPr>
          <a:xfrm>
            <a:off x="6674683" y="4218898"/>
            <a:ext cx="4547499" cy="32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식당이 많은 주요 지역 파악</a:t>
            </a:r>
          </a:p>
        </p:txBody>
      </p:sp>
      <p:sp>
        <p:nvSpPr>
          <p:cNvPr id="14390" name="직사각형 14389">
            <a:extLst>
              <a:ext uri="{FF2B5EF4-FFF2-40B4-BE49-F238E27FC236}">
                <a16:creationId xmlns:a16="http://schemas.microsoft.com/office/drawing/2014/main" id="{B2642E52-46C6-67A8-6838-E18532C58EA8}"/>
              </a:ext>
            </a:extLst>
          </p:cNvPr>
          <p:cNvSpPr/>
          <p:nvPr/>
        </p:nvSpPr>
        <p:spPr>
          <a:xfrm>
            <a:off x="6674683" y="4688682"/>
            <a:ext cx="4547499" cy="32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주요 지역의 평균 식당 </a:t>
            </a:r>
            <a:r>
              <a:rPr lang="ko-KR" altLang="en-US" sz="1100" b="1" dirty="0" err="1">
                <a:solidFill>
                  <a:schemeClr val="bg2">
                    <a:lumMod val="50000"/>
                  </a:schemeClr>
                </a:solidFill>
              </a:rPr>
              <a:t>별점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 및 </a:t>
            </a:r>
            <a:r>
              <a:rPr lang="ko-KR" altLang="en-US" sz="1100" b="1" dirty="0" err="1">
                <a:solidFill>
                  <a:schemeClr val="bg2">
                    <a:lumMod val="50000"/>
                  </a:schemeClr>
                </a:solidFill>
              </a:rPr>
              <a:t>리뷰수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 파악</a:t>
            </a:r>
          </a:p>
        </p:txBody>
      </p:sp>
      <p:sp>
        <p:nvSpPr>
          <p:cNvPr id="14391" name="직사각형 14390">
            <a:extLst>
              <a:ext uri="{FF2B5EF4-FFF2-40B4-BE49-F238E27FC236}">
                <a16:creationId xmlns:a16="http://schemas.microsoft.com/office/drawing/2014/main" id="{1F48F61D-4E4A-ED30-6715-A61B7456C951}"/>
              </a:ext>
            </a:extLst>
          </p:cNvPr>
          <p:cNvSpPr/>
          <p:nvPr/>
        </p:nvSpPr>
        <p:spPr>
          <a:xfrm>
            <a:off x="6674683" y="5156875"/>
            <a:ext cx="4547499" cy="32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평균 </a:t>
            </a:r>
            <a:r>
              <a:rPr lang="ko-KR" altLang="en-US" sz="1100" b="1" dirty="0" err="1">
                <a:solidFill>
                  <a:schemeClr val="bg2">
                    <a:lumMod val="50000"/>
                  </a:schemeClr>
                </a:solidFill>
              </a:rPr>
              <a:t>별점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 및 </a:t>
            </a:r>
            <a:r>
              <a:rPr lang="ko-KR" altLang="en-US" sz="1100" b="1" dirty="0" err="1">
                <a:solidFill>
                  <a:schemeClr val="bg2">
                    <a:lumMod val="50000"/>
                  </a:schemeClr>
                </a:solidFill>
              </a:rPr>
              <a:t>리뷰수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 높은 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Top 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지역 선정</a:t>
            </a:r>
          </a:p>
        </p:txBody>
      </p:sp>
      <p:sp>
        <p:nvSpPr>
          <p:cNvPr id="14392" name="직사각형 14391">
            <a:extLst>
              <a:ext uri="{FF2B5EF4-FFF2-40B4-BE49-F238E27FC236}">
                <a16:creationId xmlns:a16="http://schemas.microsoft.com/office/drawing/2014/main" id="{224B6A3F-33A2-724A-D2B1-46296B257BBF}"/>
              </a:ext>
            </a:extLst>
          </p:cNvPr>
          <p:cNvSpPr/>
          <p:nvPr/>
        </p:nvSpPr>
        <p:spPr>
          <a:xfrm>
            <a:off x="6674683" y="5961394"/>
            <a:ext cx="4547499" cy="32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Top 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지역에서 식사 </a:t>
            </a:r>
            <a:r>
              <a:rPr lang="ko-KR" altLang="en-US" sz="1100" b="1" dirty="0" err="1">
                <a:solidFill>
                  <a:schemeClr val="bg2">
                    <a:lumMod val="50000"/>
                  </a:schemeClr>
                </a:solidFill>
              </a:rPr>
              <a:t>상황별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 적절한 지역 및 </a:t>
            </a:r>
            <a:r>
              <a:rPr lang="ko-KR" altLang="en-US" sz="1100" b="1" dirty="0" err="1">
                <a:solidFill>
                  <a:schemeClr val="bg2">
                    <a:lumMod val="50000"/>
                  </a:schemeClr>
                </a:solidFill>
              </a:rPr>
              <a:t>음식류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 추천</a:t>
            </a:r>
          </a:p>
        </p:txBody>
      </p:sp>
      <p:sp>
        <p:nvSpPr>
          <p:cNvPr id="14394" name="TextBox 14393">
            <a:extLst>
              <a:ext uri="{FF2B5EF4-FFF2-40B4-BE49-F238E27FC236}">
                <a16:creationId xmlns:a16="http://schemas.microsoft.com/office/drawing/2014/main" id="{E64A7686-DA88-90F4-0A63-F94B3283DEF8}"/>
              </a:ext>
            </a:extLst>
          </p:cNvPr>
          <p:cNvSpPr txBox="1"/>
          <p:nvPr/>
        </p:nvSpPr>
        <p:spPr>
          <a:xfrm>
            <a:off x="6981517" y="5637943"/>
            <a:ext cx="4008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ko-KR" altLang="en-US" sz="1200" b="1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제공하고자 하는 정보</a:t>
            </a:r>
            <a:r>
              <a:rPr lang="en-US" altLang="ko-KR" sz="1200" b="1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200" b="1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서비스 </a:t>
            </a:r>
            <a:r>
              <a:rPr lang="en-US" altLang="ko-KR" sz="1200" b="1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endParaRPr lang="ko-KR" altLang="en-US" sz="1200" b="1" dirty="0"/>
          </a:p>
        </p:txBody>
      </p:sp>
      <p:sp>
        <p:nvSpPr>
          <p:cNvPr id="14398" name="화살표: 아래쪽 14397">
            <a:extLst>
              <a:ext uri="{FF2B5EF4-FFF2-40B4-BE49-F238E27FC236}">
                <a16:creationId xmlns:a16="http://schemas.microsoft.com/office/drawing/2014/main" id="{A47487A3-B212-628E-B657-3691AD506F4E}"/>
              </a:ext>
            </a:extLst>
          </p:cNvPr>
          <p:cNvSpPr/>
          <p:nvPr/>
        </p:nvSpPr>
        <p:spPr>
          <a:xfrm>
            <a:off x="8824611" y="4539766"/>
            <a:ext cx="292100" cy="142198"/>
          </a:xfrm>
          <a:prstGeom prst="downArrow">
            <a:avLst/>
          </a:prstGeom>
          <a:solidFill>
            <a:srgbClr val="747474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99" name="화살표: 아래쪽 14398">
            <a:extLst>
              <a:ext uri="{FF2B5EF4-FFF2-40B4-BE49-F238E27FC236}">
                <a16:creationId xmlns:a16="http://schemas.microsoft.com/office/drawing/2014/main" id="{AC0CD66E-77AD-8B6C-4E89-F5B08049FB25}"/>
              </a:ext>
            </a:extLst>
          </p:cNvPr>
          <p:cNvSpPr/>
          <p:nvPr/>
        </p:nvSpPr>
        <p:spPr>
          <a:xfrm>
            <a:off x="8824611" y="5001924"/>
            <a:ext cx="292100" cy="142198"/>
          </a:xfrm>
          <a:prstGeom prst="downArrow">
            <a:avLst/>
          </a:prstGeom>
          <a:solidFill>
            <a:srgbClr val="747474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944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302D08-71B3-13CF-B5C3-E6A0AB123214}"/>
              </a:ext>
            </a:extLst>
          </p:cNvPr>
          <p:cNvSpPr/>
          <p:nvPr/>
        </p:nvSpPr>
        <p:spPr>
          <a:xfrm>
            <a:off x="447962" y="464075"/>
            <a:ext cx="8423564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PREPROCESSING |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음식 종류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위치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2600777F-3320-EAAF-5BE0-DD55F2FFA197}"/>
              </a:ext>
            </a:extLst>
          </p:cNvPr>
          <p:cNvSpPr/>
          <p:nvPr/>
        </p:nvSpPr>
        <p:spPr>
          <a:xfrm>
            <a:off x="543893" y="1296143"/>
            <a:ext cx="3597268" cy="319378"/>
          </a:xfrm>
          <a:prstGeom prst="round2SameRect">
            <a:avLst/>
          </a:prstGeom>
          <a:solidFill>
            <a:srgbClr val="0D0D0D"/>
          </a:solidFill>
          <a:ln w="6350"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음식 종류</a:t>
            </a:r>
          </a:p>
        </p:txBody>
      </p:sp>
      <p:pic>
        <p:nvPicPr>
          <p:cNvPr id="13323" name="Picture 11">
            <a:extLst>
              <a:ext uri="{FF2B5EF4-FFF2-40B4-BE49-F238E27FC236}">
                <a16:creationId xmlns:a16="http://schemas.microsoft.com/office/drawing/2014/main" id="{F3FB536F-AB47-2E26-54C3-C9C332A7E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22" y="1809172"/>
            <a:ext cx="3602612" cy="27450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5" name="Picture 13">
            <a:extLst>
              <a:ext uri="{FF2B5EF4-FFF2-40B4-BE49-F238E27FC236}">
                <a16:creationId xmlns:a16="http://schemas.microsoft.com/office/drawing/2014/main" id="{791C348F-DCA1-9D7C-8EC6-7DC35139A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183" y="1795435"/>
            <a:ext cx="3597268" cy="2758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7" name="Picture 15">
            <a:extLst>
              <a:ext uri="{FF2B5EF4-FFF2-40B4-BE49-F238E27FC236}">
                <a16:creationId xmlns:a16="http://schemas.microsoft.com/office/drawing/2014/main" id="{8D18427F-EAF0-E0CD-59B7-725C88A20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49" y="4693531"/>
            <a:ext cx="3602612" cy="1578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9" name="Picture 17">
            <a:extLst>
              <a:ext uri="{FF2B5EF4-FFF2-40B4-BE49-F238E27FC236}">
                <a16:creationId xmlns:a16="http://schemas.microsoft.com/office/drawing/2014/main" id="{E1176E29-C000-58BB-7ACD-580F9431E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23" y="4696654"/>
            <a:ext cx="3602612" cy="15758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1" name="Picture 19">
            <a:extLst>
              <a:ext uri="{FF2B5EF4-FFF2-40B4-BE49-F238E27FC236}">
                <a16:creationId xmlns:a16="http://schemas.microsoft.com/office/drawing/2014/main" id="{E051708E-7A25-8F50-77FE-5C362F656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183" y="4693532"/>
            <a:ext cx="3597268" cy="15758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AA53981D-F549-614F-F5BA-B9DAF45BA4CA}"/>
              </a:ext>
            </a:extLst>
          </p:cNvPr>
          <p:cNvSpPr/>
          <p:nvPr/>
        </p:nvSpPr>
        <p:spPr>
          <a:xfrm>
            <a:off x="4297366" y="1296143"/>
            <a:ext cx="3597268" cy="319378"/>
          </a:xfrm>
          <a:prstGeom prst="round2SameRect">
            <a:avLst/>
          </a:prstGeom>
          <a:solidFill>
            <a:srgbClr val="0D0D0D"/>
          </a:solidFill>
          <a:ln w="6350"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위치</a:t>
            </a:r>
          </a:p>
        </p:txBody>
      </p:sp>
      <p:sp>
        <p:nvSpPr>
          <p:cNvPr id="27" name="사각형: 둥근 위쪽 모서리 26">
            <a:extLst>
              <a:ext uri="{FF2B5EF4-FFF2-40B4-BE49-F238E27FC236}">
                <a16:creationId xmlns:a16="http://schemas.microsoft.com/office/drawing/2014/main" id="{C77CA4C9-286A-2740-C6CC-FD44B5D68C08}"/>
              </a:ext>
            </a:extLst>
          </p:cNvPr>
          <p:cNvSpPr/>
          <p:nvPr/>
        </p:nvSpPr>
        <p:spPr>
          <a:xfrm>
            <a:off x="8056183" y="1296143"/>
            <a:ext cx="3597268" cy="319378"/>
          </a:xfrm>
          <a:prstGeom prst="round2SameRect">
            <a:avLst/>
          </a:prstGeom>
          <a:solidFill>
            <a:srgbClr val="0D0D0D"/>
          </a:solidFill>
          <a:ln w="6350"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가격대</a:t>
            </a:r>
          </a:p>
        </p:txBody>
      </p:sp>
      <p:pic>
        <p:nvPicPr>
          <p:cNvPr id="13321" name="Picture 9">
            <a:extLst>
              <a:ext uri="{FF2B5EF4-FFF2-40B4-BE49-F238E27FC236}">
                <a16:creationId xmlns:a16="http://schemas.microsoft.com/office/drawing/2014/main" id="{8D800B35-67E3-83B0-D7DC-3DF7ABA91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50" y="1809172"/>
            <a:ext cx="3591924" cy="27213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567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7641B-2641-1289-B0AB-A61C9116020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4B7A34-F2C3-FF5F-C999-115259CDE58C}"/>
              </a:ext>
            </a:extLst>
          </p:cNvPr>
          <p:cNvSpPr/>
          <p:nvPr/>
        </p:nvSpPr>
        <p:spPr>
          <a:xfrm>
            <a:off x="802105" y="2454442"/>
            <a:ext cx="3304674" cy="5935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기획 배경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2856FE-5C89-D167-B16C-54414A4F7C4F}"/>
              </a:ext>
            </a:extLst>
          </p:cNvPr>
          <p:cNvSpPr/>
          <p:nvPr/>
        </p:nvSpPr>
        <p:spPr>
          <a:xfrm>
            <a:off x="4443663" y="2454442"/>
            <a:ext cx="3304674" cy="5935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데이터 분석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349957-F8F2-7F34-BD74-3B37BCE9D698}"/>
              </a:ext>
            </a:extLst>
          </p:cNvPr>
          <p:cNvSpPr/>
          <p:nvPr/>
        </p:nvSpPr>
        <p:spPr>
          <a:xfrm>
            <a:off x="8357936" y="2454442"/>
            <a:ext cx="3304674" cy="5935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기대 효과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3E9093-BF69-714F-454F-CA4EF6B29407}"/>
              </a:ext>
            </a:extLst>
          </p:cNvPr>
          <p:cNvSpPr/>
          <p:nvPr/>
        </p:nvSpPr>
        <p:spPr>
          <a:xfrm>
            <a:off x="802105" y="3372853"/>
            <a:ext cx="3304674" cy="5935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문제 인식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E9F508-FA49-E7E6-4FEE-85CD6CDF2D7C}"/>
              </a:ext>
            </a:extLst>
          </p:cNvPr>
          <p:cNvSpPr/>
          <p:nvPr/>
        </p:nvSpPr>
        <p:spPr>
          <a:xfrm>
            <a:off x="802105" y="3994485"/>
            <a:ext cx="3304674" cy="5935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원인 분석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BA04B6-0DFA-6F81-13AD-8C6020730655}"/>
              </a:ext>
            </a:extLst>
          </p:cNvPr>
          <p:cNvSpPr/>
          <p:nvPr/>
        </p:nvSpPr>
        <p:spPr>
          <a:xfrm>
            <a:off x="802105" y="4616117"/>
            <a:ext cx="3304674" cy="5935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아이디어 및 설문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F8501E-13B4-E34B-7F08-797BC172F360}"/>
              </a:ext>
            </a:extLst>
          </p:cNvPr>
          <p:cNvSpPr/>
          <p:nvPr/>
        </p:nvSpPr>
        <p:spPr>
          <a:xfrm>
            <a:off x="802105" y="5245772"/>
            <a:ext cx="3304674" cy="5935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주제 선정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A2BE0F-7167-E5DA-1E7B-C9B0EB72AAF2}"/>
              </a:ext>
            </a:extLst>
          </p:cNvPr>
          <p:cNvSpPr/>
          <p:nvPr/>
        </p:nvSpPr>
        <p:spPr>
          <a:xfrm>
            <a:off x="4443663" y="3372853"/>
            <a:ext cx="3304674" cy="5935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분석 환경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88ABCE-AA98-98A2-F959-1F03A70C16C4}"/>
              </a:ext>
            </a:extLst>
          </p:cNvPr>
          <p:cNvSpPr/>
          <p:nvPr/>
        </p:nvSpPr>
        <p:spPr>
          <a:xfrm>
            <a:off x="4443663" y="3994485"/>
            <a:ext cx="3304674" cy="5935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분석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6A9E49-4C26-9537-0F70-B9760C344CCA}"/>
              </a:ext>
            </a:extLst>
          </p:cNvPr>
          <p:cNvSpPr/>
          <p:nvPr/>
        </p:nvSpPr>
        <p:spPr>
          <a:xfrm>
            <a:off x="4443663" y="4616117"/>
            <a:ext cx="3304674" cy="5935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분석 로드맵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61E058-4B6D-C15E-620C-556A4760064C}"/>
              </a:ext>
            </a:extLst>
          </p:cNvPr>
          <p:cNvSpPr/>
          <p:nvPr/>
        </p:nvSpPr>
        <p:spPr>
          <a:xfrm>
            <a:off x="4443663" y="5245772"/>
            <a:ext cx="3304674" cy="5935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견론</a:t>
            </a:r>
            <a:r>
              <a:rPr lang="ko-KR" altLang="en-US" dirty="0"/>
              <a:t> 도출 및 시각화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AC8205A-947B-49DE-B309-2E35523D4BBF}"/>
              </a:ext>
            </a:extLst>
          </p:cNvPr>
          <p:cNvGrpSpPr/>
          <p:nvPr/>
        </p:nvGrpSpPr>
        <p:grpSpPr>
          <a:xfrm>
            <a:off x="-404669" y="406694"/>
            <a:ext cx="330200" cy="3648853"/>
            <a:chOff x="-404669" y="406694"/>
            <a:chExt cx="330200" cy="364885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166BC3-6A5D-4B64-B6D7-D343310E47E2}"/>
                </a:ext>
              </a:extLst>
            </p:cNvPr>
            <p:cNvSpPr/>
            <p:nvPr/>
          </p:nvSpPr>
          <p:spPr>
            <a:xfrm>
              <a:off x="-404669" y="406694"/>
              <a:ext cx="330200" cy="370556"/>
            </a:xfrm>
            <a:prstGeom prst="rect">
              <a:avLst/>
            </a:prstGeom>
            <a:solidFill>
              <a:srgbClr val="FF1C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F3E72D3-7444-4E1D-89FD-8559F3A10B7D}"/>
                </a:ext>
              </a:extLst>
            </p:cNvPr>
            <p:cNvSpPr/>
            <p:nvPr/>
          </p:nvSpPr>
          <p:spPr>
            <a:xfrm>
              <a:off x="-404669" y="916774"/>
              <a:ext cx="330200" cy="370556"/>
            </a:xfrm>
            <a:prstGeom prst="rect">
              <a:avLst/>
            </a:prstGeom>
            <a:solidFill>
              <a:srgbClr val="ED5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1FB8C54-545A-4FAD-83DC-9AE1175D39B7}"/>
                </a:ext>
              </a:extLst>
            </p:cNvPr>
            <p:cNvSpPr/>
            <p:nvPr/>
          </p:nvSpPr>
          <p:spPr>
            <a:xfrm>
              <a:off x="-404669" y="1378736"/>
              <a:ext cx="330200" cy="370556"/>
            </a:xfrm>
            <a:prstGeom prst="rect">
              <a:avLst/>
            </a:prstGeom>
            <a:solidFill>
              <a:srgbClr val="F19D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255112C-4683-48FE-B580-AFC78D785446}"/>
                </a:ext>
              </a:extLst>
            </p:cNvPr>
            <p:cNvSpPr/>
            <p:nvPr/>
          </p:nvSpPr>
          <p:spPr>
            <a:xfrm>
              <a:off x="-404669" y="1839987"/>
              <a:ext cx="330200" cy="370556"/>
            </a:xfrm>
            <a:prstGeom prst="rect">
              <a:avLst/>
            </a:prstGeom>
            <a:solidFill>
              <a:srgbClr val="F7C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A290EB7-AB81-4230-B91B-797EDB49E7B7}"/>
                </a:ext>
              </a:extLst>
            </p:cNvPr>
            <p:cNvSpPr/>
            <p:nvPr/>
          </p:nvSpPr>
          <p:spPr>
            <a:xfrm>
              <a:off x="-404669" y="2301238"/>
              <a:ext cx="330200" cy="370556"/>
            </a:xfrm>
            <a:prstGeom prst="rect">
              <a:avLst/>
            </a:prstGeom>
            <a:solidFill>
              <a:srgbClr val="F3E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D6EDBB7-EDBE-49E2-A253-1DB9558BFAD1}"/>
                </a:ext>
              </a:extLst>
            </p:cNvPr>
            <p:cNvSpPr/>
            <p:nvPr/>
          </p:nvSpPr>
          <p:spPr>
            <a:xfrm>
              <a:off x="-404669" y="2762489"/>
              <a:ext cx="330200" cy="370556"/>
            </a:xfrm>
            <a:prstGeom prst="rect">
              <a:avLst/>
            </a:prstGeom>
            <a:solidFill>
              <a:srgbClr val="F6D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DB59E10-CA42-4E9F-A471-7162E12C3CF2}"/>
                </a:ext>
              </a:extLst>
            </p:cNvPr>
            <p:cNvSpPr/>
            <p:nvPr/>
          </p:nvSpPr>
          <p:spPr>
            <a:xfrm>
              <a:off x="-404669" y="3223740"/>
              <a:ext cx="330200" cy="370556"/>
            </a:xfrm>
            <a:prstGeom prst="rect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C596221-20C7-4344-A2B4-2F48E30111F8}"/>
                </a:ext>
              </a:extLst>
            </p:cNvPr>
            <p:cNvSpPr/>
            <p:nvPr/>
          </p:nvSpPr>
          <p:spPr>
            <a:xfrm>
              <a:off x="-404669" y="3684991"/>
              <a:ext cx="330200" cy="37055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4622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302D08-71B3-13CF-B5C3-E6A0AB123214}"/>
              </a:ext>
            </a:extLst>
          </p:cNvPr>
          <p:cNvSpPr/>
          <p:nvPr/>
        </p:nvSpPr>
        <p:spPr>
          <a:xfrm>
            <a:off x="447962" y="464075"/>
            <a:ext cx="8423564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FINDING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전체 캐치테이블 식당 분포도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8E13EA0-F40F-B80D-2A7D-CE5CB41C8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85" y="1827599"/>
            <a:ext cx="5462445" cy="46774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CFC7D69B-4636-8138-3DB5-909C41D79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942" y="1827596"/>
            <a:ext cx="2393949" cy="46774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1C5F46-B797-5FCC-EA2C-1060B404EDA6}"/>
              </a:ext>
            </a:extLst>
          </p:cNvPr>
          <p:cNvSpPr txBox="1"/>
          <p:nvPr/>
        </p:nvSpPr>
        <p:spPr>
          <a:xfrm>
            <a:off x="8980903" y="1850647"/>
            <a:ext cx="2951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0D0D0D"/>
                </a:solidFill>
              </a:rPr>
              <a:t>파이썬의</a:t>
            </a:r>
            <a:r>
              <a:rPr lang="ko-KR" altLang="en-US" sz="1200" dirty="0">
                <a:solidFill>
                  <a:srgbClr val="0D0D0D"/>
                </a:solidFill>
              </a:rPr>
              <a:t> </a:t>
            </a:r>
            <a:r>
              <a:rPr lang="en-US" altLang="ko-KR" sz="1200" dirty="0">
                <a:solidFill>
                  <a:srgbClr val="0D0D0D"/>
                </a:solidFill>
              </a:rPr>
              <a:t>folium </a:t>
            </a:r>
            <a:r>
              <a:rPr lang="ko-KR" altLang="en-US" sz="1200" dirty="0">
                <a:solidFill>
                  <a:srgbClr val="0D0D0D"/>
                </a:solidFill>
              </a:rPr>
              <a:t>지도 시각화 라이브러리를 사용</a:t>
            </a:r>
            <a:endParaRPr lang="en-US" altLang="ko-KR" sz="1200" dirty="0">
              <a:solidFill>
                <a:srgbClr val="0D0D0D"/>
              </a:solidFill>
            </a:endParaRPr>
          </a:p>
          <a:p>
            <a:endParaRPr lang="en-US" altLang="ko-KR" sz="1200" dirty="0">
              <a:solidFill>
                <a:srgbClr val="0D0D0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</a:rPr>
              <a:t>서울시 지도 테두리를 나타낼 </a:t>
            </a:r>
            <a:r>
              <a:rPr lang="en-US" altLang="ko-KR" sz="1200" dirty="0">
                <a:solidFill>
                  <a:srgbClr val="0D0D0D"/>
                </a:solidFill>
              </a:rPr>
              <a:t>JSON </a:t>
            </a:r>
            <a:r>
              <a:rPr lang="ko-KR" altLang="en-US" sz="1200" dirty="0">
                <a:solidFill>
                  <a:srgbClr val="0D0D0D"/>
                </a:solidFill>
              </a:rPr>
              <a:t>데이터 로드</a:t>
            </a:r>
            <a:endParaRPr lang="en-US" altLang="ko-KR" sz="1200" dirty="0">
              <a:solidFill>
                <a:srgbClr val="0D0D0D"/>
              </a:solidFill>
            </a:endParaRPr>
          </a:p>
          <a:p>
            <a:endParaRPr lang="en-US" altLang="ko-KR" sz="1200" dirty="0">
              <a:solidFill>
                <a:srgbClr val="0D0D0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</a:rPr>
              <a:t>각 서울 </a:t>
            </a:r>
            <a:r>
              <a:rPr lang="en-US" altLang="ko-KR" sz="1200" dirty="0">
                <a:solidFill>
                  <a:srgbClr val="0D0D0D"/>
                </a:solidFill>
              </a:rPr>
              <a:t>25</a:t>
            </a:r>
            <a:r>
              <a:rPr lang="ko-KR" altLang="en-US" sz="1200" dirty="0">
                <a:solidFill>
                  <a:srgbClr val="0D0D0D"/>
                </a:solidFill>
              </a:rPr>
              <a:t>개구의 위경도 데이터 조정</a:t>
            </a:r>
            <a:endParaRPr lang="en-US" altLang="ko-KR" sz="1200" dirty="0">
              <a:solidFill>
                <a:srgbClr val="0D0D0D"/>
              </a:solidFill>
            </a:endParaRPr>
          </a:p>
          <a:p>
            <a:endParaRPr lang="en-US" altLang="ko-KR" sz="1200" dirty="0">
              <a:solidFill>
                <a:srgbClr val="0D0D0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</a:rPr>
              <a:t>각 구에 음식점 수를 표시 할 </a:t>
            </a:r>
            <a:r>
              <a:rPr lang="en-US" altLang="ko-KR" sz="1200" dirty="0">
                <a:solidFill>
                  <a:srgbClr val="0D0D0D"/>
                </a:solidFill>
              </a:rPr>
              <a:t>html </a:t>
            </a:r>
            <a:r>
              <a:rPr lang="ko-KR" altLang="en-US" sz="1200" dirty="0">
                <a:solidFill>
                  <a:srgbClr val="0D0D0D"/>
                </a:solidFill>
              </a:rPr>
              <a:t>형식으로 지도 위에 텍스트 표시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D0C906-4FAC-0A35-903B-4277C141E997}"/>
              </a:ext>
            </a:extLst>
          </p:cNvPr>
          <p:cNvSpPr txBox="1"/>
          <p:nvPr/>
        </p:nvSpPr>
        <p:spPr>
          <a:xfrm>
            <a:off x="447962" y="1133442"/>
            <a:ext cx="11374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서울시 내 식당 분포도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밀집도 시각화를 위해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FOLIUM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라이브러리 사용함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0217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302D08-71B3-13CF-B5C3-E6A0AB123214}"/>
              </a:ext>
            </a:extLst>
          </p:cNvPr>
          <p:cNvSpPr/>
          <p:nvPr/>
        </p:nvSpPr>
        <p:spPr>
          <a:xfrm>
            <a:off x="447962" y="464075"/>
            <a:ext cx="8423564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FINDINGS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전체 캐치테이블 식당 분포도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E1A89B9-0CB0-F3C7-966E-BD94BF024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9" y="1893755"/>
            <a:ext cx="8079652" cy="46650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E65960-1994-DE09-7303-3C6CD9623880}"/>
              </a:ext>
            </a:extLst>
          </p:cNvPr>
          <p:cNvSpPr txBox="1"/>
          <p:nvPr/>
        </p:nvSpPr>
        <p:spPr>
          <a:xfrm>
            <a:off x="447962" y="1133442"/>
            <a:ext cx="113745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100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 이상의 식당을 보유한 지역구의 밀집도 순서는 다음과 같음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b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강남구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&gt;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마포구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&gt;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용산구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&gt;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성동구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&gt;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종로구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&gt;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송파구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&gt;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중구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&gt;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영등포구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&gt;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서초구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86516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302D08-71B3-13CF-B5C3-E6A0AB123214}"/>
              </a:ext>
            </a:extLst>
          </p:cNvPr>
          <p:cNvSpPr/>
          <p:nvPr/>
        </p:nvSpPr>
        <p:spPr>
          <a:xfrm>
            <a:off x="447962" y="464075"/>
            <a:ext cx="8423564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FINDINGS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지역별 식당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별점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리뷰수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(1/2)</a:t>
            </a:r>
            <a:endParaRPr lang="ko-KR" altLang="en-US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65960-1994-DE09-7303-3C6CD9623880}"/>
              </a:ext>
            </a:extLst>
          </p:cNvPr>
          <p:cNvSpPr txBox="1"/>
          <p:nvPr/>
        </p:nvSpPr>
        <p:spPr>
          <a:xfrm>
            <a:off x="447962" y="1133442"/>
            <a:ext cx="113745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주요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9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 지역의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75%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</a:t>
            </a:r>
            <a:r>
              <a:rPr lang="ko-KR" altLang="en-US" sz="1400" dirty="0" err="1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별점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4.4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이상이며</a:t>
            </a:r>
            <a:b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그 중 식당이 가장 많은 지역구인 강남구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마포구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용산구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성동구의 </a:t>
            </a:r>
            <a:r>
              <a:rPr lang="ko-KR" altLang="en-US" sz="1400" dirty="0" err="1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별점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4.5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점 이상이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75%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임</a:t>
            </a:r>
            <a:endParaRPr lang="en-US" altLang="ko-KR" sz="1400" dirty="0">
              <a:solidFill>
                <a:srgbClr val="0D0D0D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주요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9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 지역의 식당 평균 </a:t>
            </a:r>
            <a:r>
              <a:rPr lang="ko-KR" altLang="en-US" sz="1400" dirty="0" err="1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리뷰수는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198.4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이며 강남구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&gt;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종로구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&gt;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용산구가 가장 많음</a:t>
            </a:r>
            <a:endParaRPr lang="ko-KR" altLang="en-US" sz="1400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30D5031-02FA-BB59-3608-6CCABDB97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86" y="3124943"/>
            <a:ext cx="5232113" cy="2990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>
            <a:extLst>
              <a:ext uri="{FF2B5EF4-FFF2-40B4-BE49-F238E27FC236}">
                <a16:creationId xmlns:a16="http://schemas.microsoft.com/office/drawing/2014/main" id="{BA9F3086-5D02-EC5E-C2D5-F32805E79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813" y="3147318"/>
            <a:ext cx="5196462" cy="29677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174B5968-923A-3ADD-8CF3-EF160C876F4A}"/>
              </a:ext>
            </a:extLst>
          </p:cNvPr>
          <p:cNvSpPr/>
          <p:nvPr/>
        </p:nvSpPr>
        <p:spPr>
          <a:xfrm>
            <a:off x="698787" y="2660454"/>
            <a:ext cx="5213063" cy="319378"/>
          </a:xfrm>
          <a:prstGeom prst="round2SameRect">
            <a:avLst/>
          </a:prstGeom>
          <a:solidFill>
            <a:srgbClr val="0D0D0D"/>
          </a:solidFill>
          <a:ln w="6350"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주요 </a:t>
            </a:r>
            <a:r>
              <a:rPr lang="en-US" altLang="ko-KR" sz="1200" b="1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9</a:t>
            </a:r>
            <a:r>
              <a:rPr lang="ko-KR" altLang="en-US" sz="1200" b="1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 지역별 식당 </a:t>
            </a:r>
            <a:r>
              <a:rPr lang="ko-KR" altLang="en-US" sz="1200" b="1" dirty="0" err="1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별점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C3A54F2B-96D1-CA26-8068-73453EA30403}"/>
              </a:ext>
            </a:extLst>
          </p:cNvPr>
          <p:cNvSpPr/>
          <p:nvPr/>
        </p:nvSpPr>
        <p:spPr>
          <a:xfrm>
            <a:off x="6385212" y="2660454"/>
            <a:ext cx="5213063" cy="319378"/>
          </a:xfrm>
          <a:prstGeom prst="round2SameRect">
            <a:avLst/>
          </a:prstGeom>
          <a:solidFill>
            <a:srgbClr val="0D0D0D"/>
          </a:solidFill>
          <a:ln w="6350"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주요 </a:t>
            </a:r>
            <a:r>
              <a:rPr lang="en-US" altLang="ko-KR" sz="1200" b="1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9</a:t>
            </a:r>
            <a:r>
              <a:rPr lang="ko-KR" altLang="en-US" sz="1200" b="1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 지역별 식당 </a:t>
            </a:r>
            <a:r>
              <a:rPr lang="ko-KR" altLang="en-US" sz="1200" b="1" dirty="0" err="1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리뷰수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A5DC3D-F5DE-10CC-D2FE-706EB0B559D1}"/>
              </a:ext>
            </a:extLst>
          </p:cNvPr>
          <p:cNvSpPr/>
          <p:nvPr/>
        </p:nvSpPr>
        <p:spPr>
          <a:xfrm>
            <a:off x="10636250" y="3429000"/>
            <a:ext cx="962025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0D0D0D"/>
                </a:solidFill>
              </a:rPr>
              <a:t>평균</a:t>
            </a:r>
            <a:r>
              <a:rPr lang="en-US" altLang="ko-KR" sz="800" dirty="0">
                <a:solidFill>
                  <a:srgbClr val="0D0D0D"/>
                </a:solidFill>
              </a:rPr>
              <a:t>: 198.4</a:t>
            </a:r>
            <a:endParaRPr lang="ko-KR" altLang="en-US" sz="800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102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302D08-71B3-13CF-B5C3-E6A0AB123214}"/>
              </a:ext>
            </a:extLst>
          </p:cNvPr>
          <p:cNvSpPr/>
          <p:nvPr/>
        </p:nvSpPr>
        <p:spPr>
          <a:xfrm>
            <a:off x="447962" y="464075"/>
            <a:ext cx="8423564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FINDINGS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지역별 식당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별점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리뷰수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(2/2)</a:t>
            </a:r>
            <a:endParaRPr lang="ko-KR" altLang="en-US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65960-1994-DE09-7303-3C6CD9623880}"/>
              </a:ext>
            </a:extLst>
          </p:cNvPr>
          <p:cNvSpPr txBox="1"/>
          <p:nvPr/>
        </p:nvSpPr>
        <p:spPr>
          <a:xfrm>
            <a:off x="447962" y="1133442"/>
            <a:ext cx="113745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주요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9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 지역 중 </a:t>
            </a:r>
            <a:r>
              <a:rPr lang="ko-KR" altLang="en-US" sz="1400" dirty="0" err="1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별점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4.5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점 이상의 식당은 강남구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&gt;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마포구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&gt;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용산구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&gt;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성동구 순으로 많으며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특히 강남구에 밀집해 있음</a:t>
            </a:r>
            <a:endParaRPr lang="en-US" altLang="ko-KR" sz="1400" dirty="0">
              <a:solidFill>
                <a:srgbClr val="0D0D0D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200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 이상 리뷰를 보유한 식당은 강남구에 특히 많으며 용산구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&gt;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성동구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&gt;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마포구 순으로 높음</a:t>
            </a:r>
            <a:endParaRPr lang="en-US" altLang="ko-KR" sz="1400" dirty="0">
              <a:solidFill>
                <a:srgbClr val="0D0D0D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따라서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4.5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점 이상 혹은 </a:t>
            </a:r>
            <a:r>
              <a:rPr lang="ko-KR" altLang="en-US" sz="1400" dirty="0" err="1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리뷰수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200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 이상의 식당을 가장 많이 보유한 </a:t>
            </a:r>
            <a:r>
              <a:rPr lang="ko-KR" altLang="en-US" sz="1400" b="1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강남구</a:t>
            </a:r>
            <a:r>
              <a:rPr lang="en-US" altLang="ko-KR" sz="1400" b="1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마포구</a:t>
            </a:r>
            <a:r>
              <a:rPr lang="en-US" altLang="ko-KR" sz="1400" b="1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용산구</a:t>
            </a:r>
            <a:r>
              <a:rPr lang="en-US" altLang="ko-KR" sz="1400" b="1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성동구를 </a:t>
            </a:r>
            <a:r>
              <a:rPr lang="en-US" altLang="ko-KR" sz="1400" b="1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Top4 </a:t>
            </a:r>
            <a:r>
              <a:rPr lang="ko-KR" altLang="en-US" sz="1400" b="1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맛집 지역구로 선정</a:t>
            </a:r>
            <a:endParaRPr lang="ko-KR" altLang="en-US" sz="1400" b="1" dirty="0"/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174B5968-923A-3ADD-8CF3-EF160C876F4A}"/>
              </a:ext>
            </a:extLst>
          </p:cNvPr>
          <p:cNvSpPr/>
          <p:nvPr/>
        </p:nvSpPr>
        <p:spPr>
          <a:xfrm>
            <a:off x="698787" y="2660454"/>
            <a:ext cx="5213063" cy="319378"/>
          </a:xfrm>
          <a:prstGeom prst="round2SameRect">
            <a:avLst/>
          </a:prstGeom>
          <a:solidFill>
            <a:srgbClr val="0D0D0D"/>
          </a:solidFill>
          <a:ln w="6350"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지역별 </a:t>
            </a:r>
            <a:r>
              <a:rPr lang="en-US" altLang="ko-KR" sz="1200" b="1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4.5</a:t>
            </a:r>
            <a:r>
              <a:rPr lang="ko-KR" altLang="en-US" sz="1200" b="1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점 이상 식당 개수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C3A54F2B-96D1-CA26-8068-73453EA30403}"/>
              </a:ext>
            </a:extLst>
          </p:cNvPr>
          <p:cNvSpPr/>
          <p:nvPr/>
        </p:nvSpPr>
        <p:spPr>
          <a:xfrm>
            <a:off x="6385212" y="2660454"/>
            <a:ext cx="5213063" cy="319378"/>
          </a:xfrm>
          <a:prstGeom prst="round2SameRect">
            <a:avLst/>
          </a:prstGeom>
          <a:solidFill>
            <a:srgbClr val="0D0D0D"/>
          </a:solidFill>
          <a:ln w="6350"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지역별 리뷰 수 </a:t>
            </a:r>
            <a:r>
              <a:rPr lang="en-US" altLang="ko-KR" sz="1200" b="1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200</a:t>
            </a:r>
            <a:r>
              <a:rPr lang="ko-KR" altLang="en-US" sz="1200" b="1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 이상 식당 개수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43032CB-46D3-01AE-5291-AED28F00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3057270"/>
            <a:ext cx="5232399" cy="3490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>
            <a:extLst>
              <a:ext uri="{FF2B5EF4-FFF2-40B4-BE49-F238E27FC236}">
                <a16:creationId xmlns:a16="http://schemas.microsoft.com/office/drawing/2014/main" id="{D39A677D-B9B3-3322-C537-1A98B487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12" y="3057235"/>
            <a:ext cx="5232398" cy="3490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FDC1A77-2FFA-3754-83AD-3F3F12F60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792150"/>
              </p:ext>
            </p:extLst>
          </p:nvPr>
        </p:nvGraphicFramePr>
        <p:xfrm>
          <a:off x="4140200" y="3373223"/>
          <a:ext cx="1646162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569570674"/>
                    </a:ext>
                  </a:extLst>
                </a:gridCol>
                <a:gridCol w="643081">
                  <a:extLst>
                    <a:ext uri="{9D8B030D-6E8A-4147-A177-3AD203B41FA5}">
                      <a16:colId xmlns:a16="http://schemas.microsoft.com/office/drawing/2014/main" val="1338550903"/>
                    </a:ext>
                  </a:extLst>
                </a:gridCol>
                <a:gridCol w="643081">
                  <a:extLst>
                    <a:ext uri="{9D8B030D-6E8A-4147-A177-3AD203B41FA5}">
                      <a16:colId xmlns:a16="http://schemas.microsoft.com/office/drawing/2014/main" val="61987082"/>
                    </a:ext>
                  </a:extLst>
                </a:gridCol>
              </a:tblGrid>
              <a:tr h="25350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dirty="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지역구</a:t>
                      </a:r>
                      <a:endParaRPr lang="ko-KR" altLang="en-US" sz="800" b="1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식당 개수</a:t>
                      </a:r>
                      <a:endParaRPr lang="ko-KR" altLang="en-US" sz="800" b="1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00469"/>
                  </a:ext>
                </a:extLst>
              </a:tr>
              <a:tr h="25350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강남구 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609</a:t>
                      </a:r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363020"/>
                  </a:ext>
                </a:extLst>
              </a:tr>
              <a:tr h="25350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80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마포구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344</a:t>
                      </a:r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286140"/>
                  </a:ext>
                </a:extLst>
              </a:tr>
              <a:tr h="25350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80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용산구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289</a:t>
                      </a:r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159840"/>
                  </a:ext>
                </a:extLst>
              </a:tr>
              <a:tr h="25350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80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성동구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230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259532"/>
                  </a:ext>
                </a:extLst>
              </a:tr>
              <a:tr h="25350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80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송파구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163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764916"/>
                  </a:ext>
                </a:extLst>
              </a:tr>
              <a:tr h="25350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80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종로구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163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713"/>
                  </a:ext>
                </a:extLst>
              </a:tr>
              <a:tr h="25350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80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중구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135</a:t>
                      </a:r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53756"/>
                  </a:ext>
                </a:extLst>
              </a:tr>
              <a:tr h="25350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80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영등포구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126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263024"/>
                  </a:ext>
                </a:extLst>
              </a:tr>
              <a:tr h="25350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80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서초구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118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064699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0950BA6-9B55-66FA-6203-31DB1E6C5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646664"/>
              </p:ext>
            </p:extLst>
          </p:nvPr>
        </p:nvGraphicFramePr>
        <p:xfrm>
          <a:off x="9902872" y="3444240"/>
          <a:ext cx="1646162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569570674"/>
                    </a:ext>
                  </a:extLst>
                </a:gridCol>
                <a:gridCol w="643081">
                  <a:extLst>
                    <a:ext uri="{9D8B030D-6E8A-4147-A177-3AD203B41FA5}">
                      <a16:colId xmlns:a16="http://schemas.microsoft.com/office/drawing/2014/main" val="1338550903"/>
                    </a:ext>
                  </a:extLst>
                </a:gridCol>
                <a:gridCol w="643081">
                  <a:extLst>
                    <a:ext uri="{9D8B030D-6E8A-4147-A177-3AD203B41FA5}">
                      <a16:colId xmlns:a16="http://schemas.microsoft.com/office/drawing/2014/main" val="61987082"/>
                    </a:ext>
                  </a:extLst>
                </a:gridCol>
              </a:tblGrid>
              <a:tr h="25350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dirty="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지역구</a:t>
                      </a:r>
                      <a:endParaRPr lang="ko-KR" altLang="en-US" sz="800" b="1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식당 개수</a:t>
                      </a:r>
                      <a:endParaRPr lang="ko-KR" altLang="en-US" sz="800" b="1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00469"/>
                  </a:ext>
                </a:extLst>
              </a:tr>
              <a:tr h="25350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강남구 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268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363020"/>
                  </a:ext>
                </a:extLst>
              </a:tr>
              <a:tr h="25350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80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용산구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121</a:t>
                      </a:r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286140"/>
                  </a:ext>
                </a:extLst>
              </a:tr>
              <a:tr h="25350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80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성동구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83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159840"/>
                  </a:ext>
                </a:extLst>
              </a:tr>
              <a:tr h="25350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80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마포구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82</a:t>
                      </a:r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259532"/>
                  </a:ext>
                </a:extLst>
              </a:tr>
              <a:tr h="25350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80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종로구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71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764916"/>
                  </a:ext>
                </a:extLst>
              </a:tr>
              <a:tr h="25350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80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중구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46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713"/>
                  </a:ext>
                </a:extLst>
              </a:tr>
              <a:tr h="25350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80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송파구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42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53756"/>
                  </a:ext>
                </a:extLst>
              </a:tr>
              <a:tr h="25350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80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영등포구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37</a:t>
                      </a:r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263024"/>
                  </a:ext>
                </a:extLst>
              </a:tr>
              <a:tr h="25350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80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서초구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33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064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801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302D08-71B3-13CF-B5C3-E6A0AB123214}"/>
              </a:ext>
            </a:extLst>
          </p:cNvPr>
          <p:cNvSpPr/>
          <p:nvPr/>
        </p:nvSpPr>
        <p:spPr>
          <a:xfrm>
            <a:off x="447962" y="464075"/>
            <a:ext cx="8423564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FINDINGS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Top4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지역구 음식 종류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65960-1994-DE09-7303-3C6CD9623880}"/>
              </a:ext>
            </a:extLst>
          </p:cNvPr>
          <p:cNvSpPr txBox="1"/>
          <p:nvPr/>
        </p:nvSpPr>
        <p:spPr>
          <a:xfrm>
            <a:off x="447962" y="1133442"/>
            <a:ext cx="113745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양식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한식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일식이 각 지역구 음식 종류의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70%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이상을 차지하는 주요 음식 종류로 나타남</a:t>
            </a:r>
            <a:endParaRPr lang="en-US" altLang="ko-KR" sz="1400" dirty="0">
              <a:solidFill>
                <a:srgbClr val="0D0D0D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용산구와 성동구는 양식의 비중이 한식</a:t>
            </a:r>
            <a:r>
              <a:rPr lang="en-US" altLang="ko-KR" sz="1400" dirty="0"/>
              <a:t>/</a:t>
            </a:r>
            <a:r>
              <a:rPr lang="ko-KR" altLang="en-US" sz="1400" dirty="0"/>
              <a:t>일식보다 </a:t>
            </a:r>
            <a:r>
              <a:rPr lang="en-US" altLang="ko-KR" sz="1400" dirty="0"/>
              <a:t>10.0%p</a:t>
            </a:r>
            <a:r>
              <a:rPr lang="ko-KR" altLang="en-US" sz="1400" dirty="0"/>
              <a:t> 이상 많은 반면 마포구는 양</a:t>
            </a:r>
            <a:r>
              <a:rPr lang="en-US" altLang="ko-KR" sz="1400" dirty="0"/>
              <a:t>/</a:t>
            </a:r>
            <a:r>
              <a:rPr lang="ko-KR" altLang="en-US" sz="1400" dirty="0"/>
              <a:t>한</a:t>
            </a:r>
            <a:r>
              <a:rPr lang="en-US" altLang="ko-KR" sz="1400" dirty="0"/>
              <a:t>/</a:t>
            </a:r>
            <a:r>
              <a:rPr lang="ko-KR" altLang="en-US" sz="1400" dirty="0"/>
              <a:t>일식의 비율이 </a:t>
            </a:r>
            <a:r>
              <a:rPr lang="ko-KR" altLang="en-US" sz="1400" dirty="0" err="1"/>
              <a:t>비슷</a:t>
            </a:r>
            <a:r>
              <a:rPr lang="en-US" altLang="ko-KR" sz="1400" dirty="0"/>
              <a:t>, </a:t>
            </a:r>
            <a:r>
              <a:rPr lang="ko-KR" altLang="en-US" sz="1400" dirty="0"/>
              <a:t>강남구는 한식이 가장 많음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465512-D658-42B1-5F93-5EEE140B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2087418"/>
            <a:ext cx="10242550" cy="45350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928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302D08-71B3-13CF-B5C3-E6A0AB123214}"/>
              </a:ext>
            </a:extLst>
          </p:cNvPr>
          <p:cNvSpPr/>
          <p:nvPr/>
        </p:nvSpPr>
        <p:spPr>
          <a:xfrm>
            <a:off x="447962" y="464075"/>
            <a:ext cx="8423564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FINDINGS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Top4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지역구 양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일식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별점</a:t>
            </a:r>
            <a:endParaRPr lang="ko-KR" altLang="en-US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65960-1994-DE09-7303-3C6CD9623880}"/>
              </a:ext>
            </a:extLst>
          </p:cNvPr>
          <p:cNvSpPr txBox="1"/>
          <p:nvPr/>
        </p:nvSpPr>
        <p:spPr>
          <a:xfrm>
            <a:off x="447962" y="1133442"/>
            <a:ext cx="113745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주요 음식 종류인 양식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한식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일식 중 전반적으로 한식에 대한 </a:t>
            </a:r>
            <a:r>
              <a:rPr lang="ko-KR" altLang="en-US" sz="1400" dirty="0" err="1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별점의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범위가 양식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일식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대비 상대적으로 넓음</a:t>
            </a:r>
            <a:endParaRPr lang="en-US" altLang="ko-KR" sz="1400" dirty="0">
              <a:solidFill>
                <a:srgbClr val="0D0D0D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마포구는 강남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용산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성동구 대비 한식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일식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양식의 </a:t>
            </a:r>
            <a:r>
              <a:rPr lang="ko-KR" altLang="en-US" sz="1400" dirty="0" err="1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별점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중앙값이 높은 편이며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Q1, Q3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구간이 타 지역구 대비 높음</a:t>
            </a:r>
            <a:b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Wingdings" panose="05000000000000000000" pitchFamily="2" charset="2"/>
              </a:rPr>
              <a:t>따라서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Wingdings" panose="05000000000000000000" pitchFamily="2" charset="2"/>
              </a:rPr>
              <a:t>마포구가 타 지역구 대비 맛집 성공률이 높을 것으로 예상</a:t>
            </a:r>
            <a:endParaRPr lang="en-US" altLang="ko-KR" sz="1400" dirty="0">
              <a:solidFill>
                <a:srgbClr val="0D0D0D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51C3A1-31E9-554F-9EDF-F0B018CAC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36" y="2676004"/>
            <a:ext cx="11462327" cy="32781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816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302D08-71B3-13CF-B5C3-E6A0AB123214}"/>
              </a:ext>
            </a:extLst>
          </p:cNvPr>
          <p:cNvSpPr/>
          <p:nvPr/>
        </p:nvSpPr>
        <p:spPr>
          <a:xfrm>
            <a:off x="447962" y="464075"/>
            <a:ext cx="8423564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FINDINGS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음식 종류 별 식사 시간대에 따른 가격대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2E4D3D-B586-40F6-E411-1354B544D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392" y="1817591"/>
            <a:ext cx="6717721" cy="46990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2B38A6-A661-CC5C-5A19-537C8DE391BB}"/>
              </a:ext>
            </a:extLst>
          </p:cNvPr>
          <p:cNvSpPr txBox="1"/>
          <p:nvPr/>
        </p:nvSpPr>
        <p:spPr>
          <a:xfrm>
            <a:off x="447962" y="1133442"/>
            <a:ext cx="113745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</a:rPr>
              <a:t>가격대를 다음과 같이 </a:t>
            </a:r>
            <a:r>
              <a:rPr lang="en-US" altLang="ko-KR" sz="1400" dirty="0">
                <a:solidFill>
                  <a:srgbClr val="0D0D0D"/>
                </a:solidFill>
              </a:rPr>
              <a:t>3</a:t>
            </a:r>
            <a:r>
              <a:rPr lang="ko-KR" altLang="en-US" sz="1400" dirty="0">
                <a:solidFill>
                  <a:srgbClr val="0D0D0D"/>
                </a:solidFill>
              </a:rPr>
              <a:t>개의 카테고리로 분류</a:t>
            </a:r>
            <a:r>
              <a:rPr lang="en-US" altLang="ko-KR" sz="1400" dirty="0">
                <a:solidFill>
                  <a:srgbClr val="0D0D0D"/>
                </a:solidFill>
              </a:rPr>
              <a:t>:</a:t>
            </a:r>
            <a:br>
              <a:rPr lang="en-US" altLang="ko-KR" sz="1400" dirty="0">
                <a:solidFill>
                  <a:srgbClr val="0D0D0D"/>
                </a:solidFill>
              </a:rPr>
            </a:br>
            <a:r>
              <a:rPr lang="en-US" altLang="ko-KR" sz="1400" dirty="0">
                <a:solidFill>
                  <a:srgbClr val="0D0D0D"/>
                </a:solidFill>
              </a:rPr>
              <a:t>(1) </a:t>
            </a:r>
            <a:r>
              <a:rPr lang="ko-KR" altLang="en-US" sz="1400" dirty="0">
                <a:solidFill>
                  <a:srgbClr val="0D0D0D"/>
                </a:solidFill>
              </a:rPr>
              <a:t>저렴 </a:t>
            </a:r>
            <a:r>
              <a:rPr lang="en-US" altLang="ko-KR" sz="1400" dirty="0">
                <a:solidFill>
                  <a:srgbClr val="0D0D0D"/>
                </a:solidFill>
              </a:rPr>
              <a:t>(1-5</a:t>
            </a:r>
            <a:r>
              <a:rPr lang="ko-KR" altLang="en-US" sz="1400" dirty="0" err="1">
                <a:solidFill>
                  <a:srgbClr val="0D0D0D"/>
                </a:solidFill>
              </a:rPr>
              <a:t>만원대</a:t>
            </a:r>
            <a:r>
              <a:rPr lang="en-US" altLang="ko-KR" sz="1400" dirty="0">
                <a:solidFill>
                  <a:srgbClr val="0D0D0D"/>
                </a:solidFill>
              </a:rPr>
              <a:t>), (2) </a:t>
            </a:r>
            <a:r>
              <a:rPr lang="ko-KR" altLang="en-US" sz="1400" dirty="0">
                <a:solidFill>
                  <a:srgbClr val="0D0D0D"/>
                </a:solidFill>
              </a:rPr>
              <a:t>중간 </a:t>
            </a:r>
            <a:r>
              <a:rPr lang="en-US" altLang="ko-KR" sz="1400" dirty="0">
                <a:solidFill>
                  <a:srgbClr val="0D0D0D"/>
                </a:solidFill>
              </a:rPr>
              <a:t>(5-10</a:t>
            </a:r>
            <a:r>
              <a:rPr lang="ko-KR" altLang="en-US" sz="1400" dirty="0" err="1">
                <a:solidFill>
                  <a:srgbClr val="0D0D0D"/>
                </a:solidFill>
              </a:rPr>
              <a:t>만원대</a:t>
            </a:r>
            <a:r>
              <a:rPr lang="en-US" altLang="ko-KR" sz="1400" dirty="0">
                <a:solidFill>
                  <a:srgbClr val="0D0D0D"/>
                </a:solidFill>
              </a:rPr>
              <a:t>), (3) </a:t>
            </a:r>
            <a:r>
              <a:rPr lang="ko-KR" altLang="en-US" sz="1400" dirty="0">
                <a:solidFill>
                  <a:srgbClr val="0D0D0D"/>
                </a:solidFill>
              </a:rPr>
              <a:t>고급 </a:t>
            </a:r>
            <a:r>
              <a:rPr lang="en-US" altLang="ko-KR" sz="1400" dirty="0">
                <a:solidFill>
                  <a:srgbClr val="0D0D0D"/>
                </a:solidFill>
              </a:rPr>
              <a:t>(10</a:t>
            </a:r>
            <a:r>
              <a:rPr lang="ko-KR" altLang="en-US" sz="1400" dirty="0">
                <a:solidFill>
                  <a:srgbClr val="0D0D0D"/>
                </a:solidFill>
              </a:rPr>
              <a:t>만원 이상</a:t>
            </a:r>
            <a:r>
              <a:rPr lang="en-US" altLang="ko-KR" sz="1400" dirty="0">
                <a:solidFill>
                  <a:srgbClr val="0D0D0D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7566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302D08-71B3-13CF-B5C3-E6A0AB123214}"/>
              </a:ext>
            </a:extLst>
          </p:cNvPr>
          <p:cNvSpPr/>
          <p:nvPr/>
        </p:nvSpPr>
        <p:spPr>
          <a:xfrm>
            <a:off x="447961" y="464075"/>
            <a:ext cx="9481130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FINDINGS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음식 종류 별 식사 시간대에 따른 가격대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점심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2B38A6-A661-CC5C-5A19-537C8DE391BB}"/>
              </a:ext>
            </a:extLst>
          </p:cNvPr>
          <p:cNvSpPr txBox="1"/>
          <p:nvPr/>
        </p:nvSpPr>
        <p:spPr>
          <a:xfrm>
            <a:off x="447962" y="1133442"/>
            <a:ext cx="113745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</a:rPr>
              <a:t>강남구는 상대적으로 타 </a:t>
            </a:r>
            <a:r>
              <a:rPr lang="en-US" altLang="ko-KR" sz="1400" dirty="0">
                <a:solidFill>
                  <a:srgbClr val="0D0D0D"/>
                </a:solidFill>
              </a:rPr>
              <a:t>top4 </a:t>
            </a:r>
            <a:r>
              <a:rPr lang="ko-KR" altLang="en-US" sz="1400" dirty="0">
                <a:solidFill>
                  <a:srgbClr val="0D0D0D"/>
                </a:solidFill>
              </a:rPr>
              <a:t>구역보다 고급 음식점이 많으며 마포와 성동구는 비슷한 구성을 가짐</a:t>
            </a:r>
            <a:endParaRPr lang="en-US" altLang="ko-KR" sz="1400" dirty="0">
              <a:solidFill>
                <a:srgbClr val="0D0D0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</a:rPr>
              <a:t>성동구 전체와 마포구에서 한식을 제외하면 다른 </a:t>
            </a:r>
            <a:r>
              <a:rPr lang="en-US" altLang="ko-KR" sz="1400" dirty="0">
                <a:solidFill>
                  <a:srgbClr val="0D0D0D"/>
                </a:solidFill>
              </a:rPr>
              <a:t>2</a:t>
            </a:r>
            <a:r>
              <a:rPr lang="ko-KR" altLang="en-US" sz="1400" dirty="0">
                <a:solidFill>
                  <a:srgbClr val="0D0D0D"/>
                </a:solidFill>
              </a:rPr>
              <a:t>개 지역과는 달리 고급 음식점이 없으며 대부분이 저렴한 가격으로 구성됨</a:t>
            </a:r>
            <a:endParaRPr lang="en-US" altLang="ko-KR" sz="1400" dirty="0">
              <a:solidFill>
                <a:srgbClr val="0D0D0D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CDE826-967D-B28C-250F-619B6D95B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380" y="1955884"/>
            <a:ext cx="7961746" cy="4644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964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302D08-71B3-13CF-B5C3-E6A0AB123214}"/>
              </a:ext>
            </a:extLst>
          </p:cNvPr>
          <p:cNvSpPr/>
          <p:nvPr/>
        </p:nvSpPr>
        <p:spPr>
          <a:xfrm>
            <a:off x="447961" y="464075"/>
            <a:ext cx="9305639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FINDINGS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음식 종류 별 식사 시간대에 따른 가격대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저녁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2B38A6-A661-CC5C-5A19-537C8DE391BB}"/>
              </a:ext>
            </a:extLst>
          </p:cNvPr>
          <p:cNvSpPr txBox="1"/>
          <p:nvPr/>
        </p:nvSpPr>
        <p:spPr>
          <a:xfrm>
            <a:off x="447962" y="1133442"/>
            <a:ext cx="113745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</a:rPr>
              <a:t>저녁 비용 또한 점심과 비슷한 양상을 띄고 있음</a:t>
            </a:r>
            <a:endParaRPr lang="en-US" altLang="ko-KR" sz="1400" dirty="0">
              <a:solidFill>
                <a:srgbClr val="0D0D0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</a:rPr>
              <a:t>타 지역 대비 강남구에 고급 음식점이 상대적으로 많은 편</a:t>
            </a:r>
            <a:endParaRPr lang="en-US" altLang="ko-KR" sz="1400" dirty="0">
              <a:solidFill>
                <a:srgbClr val="0D0D0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</a:rPr>
              <a:t>강남구를 제외한 마포</a:t>
            </a:r>
            <a:r>
              <a:rPr lang="en-US" altLang="ko-KR" sz="1400" dirty="0">
                <a:solidFill>
                  <a:srgbClr val="0D0D0D"/>
                </a:solidFill>
              </a:rPr>
              <a:t>/</a:t>
            </a:r>
            <a:r>
              <a:rPr lang="ko-KR" altLang="en-US" sz="1400" dirty="0">
                <a:solidFill>
                  <a:srgbClr val="0D0D0D"/>
                </a:solidFill>
              </a:rPr>
              <a:t>용산</a:t>
            </a:r>
            <a:r>
              <a:rPr lang="en-US" altLang="ko-KR" sz="1400" dirty="0">
                <a:solidFill>
                  <a:srgbClr val="0D0D0D"/>
                </a:solidFill>
              </a:rPr>
              <a:t>/</a:t>
            </a:r>
            <a:r>
              <a:rPr lang="ko-KR" altLang="en-US" sz="1400" dirty="0">
                <a:solidFill>
                  <a:srgbClr val="0D0D0D"/>
                </a:solidFill>
              </a:rPr>
              <a:t>성동구의 저녁 비용은 비슷하게 구성됨 </a:t>
            </a:r>
            <a:endParaRPr lang="en-US" altLang="ko-KR" sz="1400" dirty="0">
              <a:solidFill>
                <a:srgbClr val="0D0D0D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5A823A4-F4EA-7E63-8D74-1889EDE19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380" y="1955088"/>
            <a:ext cx="7961745" cy="46673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495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302D08-71B3-13CF-B5C3-E6A0AB123214}"/>
              </a:ext>
            </a:extLst>
          </p:cNvPr>
          <p:cNvSpPr/>
          <p:nvPr/>
        </p:nvSpPr>
        <p:spPr>
          <a:xfrm>
            <a:off x="447961" y="464075"/>
            <a:ext cx="9305639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SUGGESTION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상황별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식당 추천 지역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2B38A6-A661-CC5C-5A19-537C8DE391BB}"/>
              </a:ext>
            </a:extLst>
          </p:cNvPr>
          <p:cNvSpPr txBox="1"/>
          <p:nvPr/>
        </p:nvSpPr>
        <p:spPr>
          <a:xfrm>
            <a:off x="447962" y="1133442"/>
            <a:ext cx="11374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</a:rPr>
              <a:t>가격대와 </a:t>
            </a:r>
            <a:r>
              <a:rPr lang="ko-KR" altLang="en-US" sz="1400" dirty="0" err="1">
                <a:solidFill>
                  <a:srgbClr val="0D0D0D"/>
                </a:solidFill>
              </a:rPr>
              <a:t>음식류</a:t>
            </a:r>
            <a:r>
              <a:rPr lang="ko-KR" altLang="en-US" sz="1400" dirty="0">
                <a:solidFill>
                  <a:srgbClr val="0D0D0D"/>
                </a:solidFill>
              </a:rPr>
              <a:t> 기준으로 식당 검색 시 우선 확인 지역을 추천한다면 아래와 같음 </a:t>
            </a:r>
            <a:endParaRPr lang="en-US" altLang="ko-KR" sz="1400" dirty="0">
              <a:solidFill>
                <a:srgbClr val="0D0D0D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8F14FE-8A86-BE50-0B24-1A85F4437101}"/>
              </a:ext>
            </a:extLst>
          </p:cNvPr>
          <p:cNvSpPr/>
          <p:nvPr/>
        </p:nvSpPr>
        <p:spPr>
          <a:xfrm>
            <a:off x="2225965" y="2050471"/>
            <a:ext cx="3001818" cy="554184"/>
          </a:xfrm>
          <a:prstGeom prst="rect">
            <a:avLst/>
          </a:prstGeom>
          <a:solidFill>
            <a:srgbClr val="0D0D0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양식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93005A-B27D-322A-C7B4-7E2D6D61EBE7}"/>
              </a:ext>
            </a:extLst>
          </p:cNvPr>
          <p:cNvSpPr/>
          <p:nvPr/>
        </p:nvSpPr>
        <p:spPr>
          <a:xfrm>
            <a:off x="2225964" y="2725278"/>
            <a:ext cx="1450109" cy="511052"/>
          </a:xfrm>
          <a:prstGeom prst="rect">
            <a:avLst/>
          </a:prstGeom>
          <a:solidFill>
            <a:srgbClr val="74747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점심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D19834-ADCD-103D-F117-BB1CCA9CE288}"/>
              </a:ext>
            </a:extLst>
          </p:cNvPr>
          <p:cNvSpPr/>
          <p:nvPr/>
        </p:nvSpPr>
        <p:spPr>
          <a:xfrm>
            <a:off x="2225964" y="3366144"/>
            <a:ext cx="1450109" cy="744037"/>
          </a:xfrm>
          <a:prstGeom prst="rect">
            <a:avLst/>
          </a:prstGeom>
          <a:solidFill>
            <a:srgbClr val="F5E4D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마포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성동구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E8736F-F5BE-661B-BAE3-F31A327531D4}"/>
              </a:ext>
            </a:extLst>
          </p:cNvPr>
          <p:cNvSpPr/>
          <p:nvPr/>
        </p:nvSpPr>
        <p:spPr>
          <a:xfrm>
            <a:off x="5421752" y="2050471"/>
            <a:ext cx="3001818" cy="554184"/>
          </a:xfrm>
          <a:prstGeom prst="rect">
            <a:avLst/>
          </a:prstGeom>
          <a:solidFill>
            <a:srgbClr val="0D0D0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한식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1D1527-F70C-E030-DFB2-07EA3C04C65B}"/>
              </a:ext>
            </a:extLst>
          </p:cNvPr>
          <p:cNvSpPr/>
          <p:nvPr/>
        </p:nvSpPr>
        <p:spPr>
          <a:xfrm>
            <a:off x="8617539" y="2050471"/>
            <a:ext cx="3001818" cy="554184"/>
          </a:xfrm>
          <a:prstGeom prst="rect">
            <a:avLst/>
          </a:prstGeom>
          <a:solidFill>
            <a:srgbClr val="0D0D0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일식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9EA651-3C98-6BBE-234C-73BBFD83AD45}"/>
              </a:ext>
            </a:extLst>
          </p:cNvPr>
          <p:cNvSpPr/>
          <p:nvPr/>
        </p:nvSpPr>
        <p:spPr>
          <a:xfrm>
            <a:off x="3777673" y="2725278"/>
            <a:ext cx="1450109" cy="511052"/>
          </a:xfrm>
          <a:prstGeom prst="rect">
            <a:avLst/>
          </a:prstGeom>
          <a:solidFill>
            <a:srgbClr val="74747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저녁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9B96BF-7BB4-B0CD-7C43-465533129E3A}"/>
              </a:ext>
            </a:extLst>
          </p:cNvPr>
          <p:cNvSpPr/>
          <p:nvPr/>
        </p:nvSpPr>
        <p:spPr>
          <a:xfrm>
            <a:off x="3777673" y="3366144"/>
            <a:ext cx="1450109" cy="744037"/>
          </a:xfrm>
          <a:prstGeom prst="rect">
            <a:avLst/>
          </a:prstGeom>
          <a:solidFill>
            <a:srgbClr val="F5E4D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강남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성동구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A266C12-9AC7-C0AC-0B63-A4E1EF879764}"/>
              </a:ext>
            </a:extLst>
          </p:cNvPr>
          <p:cNvSpPr/>
          <p:nvPr/>
        </p:nvSpPr>
        <p:spPr>
          <a:xfrm>
            <a:off x="526473" y="3366144"/>
            <a:ext cx="1597891" cy="744037"/>
          </a:xfrm>
          <a:prstGeom prst="rect">
            <a:avLst/>
          </a:prstGeom>
          <a:solidFill>
            <a:srgbClr val="0D0D0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가성비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3F0486-0439-70C5-1BDC-17EF04A78879}"/>
              </a:ext>
            </a:extLst>
          </p:cNvPr>
          <p:cNvSpPr/>
          <p:nvPr/>
        </p:nvSpPr>
        <p:spPr>
          <a:xfrm>
            <a:off x="2225964" y="4253346"/>
            <a:ext cx="1450109" cy="744037"/>
          </a:xfrm>
          <a:prstGeom prst="rect">
            <a:avLst/>
          </a:prstGeom>
          <a:solidFill>
            <a:srgbClr val="F5E4D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마포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성동구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6C3811-1F00-FF14-4CAB-6249CB69F144}"/>
              </a:ext>
            </a:extLst>
          </p:cNvPr>
          <p:cNvSpPr/>
          <p:nvPr/>
        </p:nvSpPr>
        <p:spPr>
          <a:xfrm>
            <a:off x="3777673" y="4253346"/>
            <a:ext cx="1450109" cy="744037"/>
          </a:xfrm>
          <a:prstGeom prst="rect">
            <a:avLst/>
          </a:prstGeom>
          <a:solidFill>
            <a:srgbClr val="F5E4D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강남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성동구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8C4F3A-C77E-E800-EFEB-51A2F90EE9CE}"/>
              </a:ext>
            </a:extLst>
          </p:cNvPr>
          <p:cNvSpPr/>
          <p:nvPr/>
        </p:nvSpPr>
        <p:spPr>
          <a:xfrm>
            <a:off x="526473" y="4253346"/>
            <a:ext cx="1597891" cy="744037"/>
          </a:xfrm>
          <a:prstGeom prst="rect">
            <a:avLst/>
          </a:prstGeom>
          <a:solidFill>
            <a:srgbClr val="0D0D0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무난한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185348-6A5E-EAC8-8C0D-36F774AB2185}"/>
              </a:ext>
            </a:extLst>
          </p:cNvPr>
          <p:cNvSpPr/>
          <p:nvPr/>
        </p:nvSpPr>
        <p:spPr>
          <a:xfrm>
            <a:off x="2225964" y="5140548"/>
            <a:ext cx="1450109" cy="744037"/>
          </a:xfrm>
          <a:prstGeom prst="rect">
            <a:avLst/>
          </a:prstGeom>
          <a:solidFill>
            <a:srgbClr val="F5E4D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강남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성동구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8C69A9-CEF3-C5D8-E594-3D66635509D4}"/>
              </a:ext>
            </a:extLst>
          </p:cNvPr>
          <p:cNvSpPr/>
          <p:nvPr/>
        </p:nvSpPr>
        <p:spPr>
          <a:xfrm>
            <a:off x="3777673" y="5140548"/>
            <a:ext cx="1450109" cy="744037"/>
          </a:xfrm>
          <a:prstGeom prst="rect">
            <a:avLst/>
          </a:prstGeom>
          <a:solidFill>
            <a:srgbClr val="F5E4D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강남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성동구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02DC7B-9B9F-549F-5D8C-96C267F93C57}"/>
              </a:ext>
            </a:extLst>
          </p:cNvPr>
          <p:cNvSpPr/>
          <p:nvPr/>
        </p:nvSpPr>
        <p:spPr>
          <a:xfrm>
            <a:off x="526473" y="5140548"/>
            <a:ext cx="1597891" cy="744037"/>
          </a:xfrm>
          <a:prstGeom prst="rect">
            <a:avLst/>
          </a:prstGeom>
          <a:solidFill>
            <a:srgbClr val="0D0D0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럭셔리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31B888-EAE8-5951-19B0-715177CBF109}"/>
              </a:ext>
            </a:extLst>
          </p:cNvPr>
          <p:cNvSpPr/>
          <p:nvPr/>
        </p:nvSpPr>
        <p:spPr>
          <a:xfrm>
            <a:off x="5421752" y="2725278"/>
            <a:ext cx="1450109" cy="511052"/>
          </a:xfrm>
          <a:prstGeom prst="rect">
            <a:avLst/>
          </a:prstGeom>
          <a:solidFill>
            <a:srgbClr val="74747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점심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1C051BE-4AE9-585B-68CC-63BD18794214}"/>
              </a:ext>
            </a:extLst>
          </p:cNvPr>
          <p:cNvSpPr/>
          <p:nvPr/>
        </p:nvSpPr>
        <p:spPr>
          <a:xfrm>
            <a:off x="5421752" y="3366144"/>
            <a:ext cx="1450109" cy="744037"/>
          </a:xfrm>
          <a:prstGeom prst="rect">
            <a:avLst/>
          </a:prstGeom>
          <a:solidFill>
            <a:srgbClr val="F5E4D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마포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311F4-396E-BC32-2883-2E0285EF368A}"/>
              </a:ext>
            </a:extLst>
          </p:cNvPr>
          <p:cNvSpPr/>
          <p:nvPr/>
        </p:nvSpPr>
        <p:spPr>
          <a:xfrm>
            <a:off x="6973461" y="2725278"/>
            <a:ext cx="1450109" cy="511052"/>
          </a:xfrm>
          <a:prstGeom prst="rect">
            <a:avLst/>
          </a:prstGeom>
          <a:solidFill>
            <a:srgbClr val="74747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저녁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0C9F2A-51CF-4F21-D8C4-43D07CC0B2A7}"/>
              </a:ext>
            </a:extLst>
          </p:cNvPr>
          <p:cNvSpPr/>
          <p:nvPr/>
        </p:nvSpPr>
        <p:spPr>
          <a:xfrm>
            <a:off x="6973461" y="3366144"/>
            <a:ext cx="1450109" cy="744037"/>
          </a:xfrm>
          <a:prstGeom prst="rect">
            <a:avLst/>
          </a:prstGeom>
          <a:solidFill>
            <a:srgbClr val="F5E4D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강남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마포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153ADEC-2B47-9912-3242-E561CBC3B90B}"/>
              </a:ext>
            </a:extLst>
          </p:cNvPr>
          <p:cNvSpPr/>
          <p:nvPr/>
        </p:nvSpPr>
        <p:spPr>
          <a:xfrm>
            <a:off x="5421752" y="4253346"/>
            <a:ext cx="1450109" cy="744037"/>
          </a:xfrm>
          <a:prstGeom prst="rect">
            <a:avLst/>
          </a:prstGeom>
          <a:solidFill>
            <a:srgbClr val="F5E4D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마포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AD89139-147F-B88B-75D7-4B0907870731}"/>
              </a:ext>
            </a:extLst>
          </p:cNvPr>
          <p:cNvSpPr/>
          <p:nvPr/>
        </p:nvSpPr>
        <p:spPr>
          <a:xfrm>
            <a:off x="6973461" y="4253346"/>
            <a:ext cx="1450109" cy="744037"/>
          </a:xfrm>
          <a:prstGeom prst="rect">
            <a:avLst/>
          </a:prstGeom>
          <a:solidFill>
            <a:srgbClr val="F5E4D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강남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마포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7C6F859-DA23-6064-1151-2875DE66962A}"/>
              </a:ext>
            </a:extLst>
          </p:cNvPr>
          <p:cNvSpPr/>
          <p:nvPr/>
        </p:nvSpPr>
        <p:spPr>
          <a:xfrm>
            <a:off x="5421752" y="5140548"/>
            <a:ext cx="1450109" cy="744037"/>
          </a:xfrm>
          <a:prstGeom prst="rect">
            <a:avLst/>
          </a:prstGeom>
          <a:solidFill>
            <a:srgbClr val="F5E4D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마포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D725612-CB94-DAEA-F67B-0DCCC9B5DCE8}"/>
              </a:ext>
            </a:extLst>
          </p:cNvPr>
          <p:cNvSpPr/>
          <p:nvPr/>
        </p:nvSpPr>
        <p:spPr>
          <a:xfrm>
            <a:off x="6973461" y="5140548"/>
            <a:ext cx="1450109" cy="744037"/>
          </a:xfrm>
          <a:prstGeom prst="rect">
            <a:avLst/>
          </a:prstGeom>
          <a:solidFill>
            <a:srgbClr val="F5E4D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강남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마포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446537D-23C0-2A0B-469D-17D27F66B4B0}"/>
              </a:ext>
            </a:extLst>
          </p:cNvPr>
          <p:cNvSpPr/>
          <p:nvPr/>
        </p:nvSpPr>
        <p:spPr>
          <a:xfrm>
            <a:off x="8617539" y="2725278"/>
            <a:ext cx="1450109" cy="511052"/>
          </a:xfrm>
          <a:prstGeom prst="rect">
            <a:avLst/>
          </a:prstGeom>
          <a:solidFill>
            <a:srgbClr val="74747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점심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ECA945B-FED6-97C8-3D35-12FCDD7194DE}"/>
              </a:ext>
            </a:extLst>
          </p:cNvPr>
          <p:cNvSpPr/>
          <p:nvPr/>
        </p:nvSpPr>
        <p:spPr>
          <a:xfrm>
            <a:off x="8617539" y="3366144"/>
            <a:ext cx="1450109" cy="744037"/>
          </a:xfrm>
          <a:prstGeom prst="rect">
            <a:avLst/>
          </a:prstGeom>
          <a:solidFill>
            <a:srgbClr val="F5E4D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마포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용산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5887CC-8FC9-BA5E-D098-CDE0DCEA5D0E}"/>
              </a:ext>
            </a:extLst>
          </p:cNvPr>
          <p:cNvSpPr/>
          <p:nvPr/>
        </p:nvSpPr>
        <p:spPr>
          <a:xfrm>
            <a:off x="10169248" y="2725278"/>
            <a:ext cx="1450109" cy="511052"/>
          </a:xfrm>
          <a:prstGeom prst="rect">
            <a:avLst/>
          </a:prstGeom>
          <a:solidFill>
            <a:srgbClr val="74747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저녁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ACFEF1D-AB49-3B14-9F9B-4DFD220B8093}"/>
              </a:ext>
            </a:extLst>
          </p:cNvPr>
          <p:cNvSpPr/>
          <p:nvPr/>
        </p:nvSpPr>
        <p:spPr>
          <a:xfrm>
            <a:off x="10169248" y="3366144"/>
            <a:ext cx="1450109" cy="744037"/>
          </a:xfrm>
          <a:prstGeom prst="rect">
            <a:avLst/>
          </a:prstGeom>
          <a:solidFill>
            <a:srgbClr val="F5E4D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마포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용산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CC49D8F-F277-6E01-EF46-D0B18A8DA57C}"/>
              </a:ext>
            </a:extLst>
          </p:cNvPr>
          <p:cNvSpPr/>
          <p:nvPr/>
        </p:nvSpPr>
        <p:spPr>
          <a:xfrm>
            <a:off x="8617539" y="4253346"/>
            <a:ext cx="1450109" cy="744037"/>
          </a:xfrm>
          <a:prstGeom prst="rect">
            <a:avLst/>
          </a:prstGeom>
          <a:solidFill>
            <a:srgbClr val="F5E4D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마포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용산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50C0571-50C6-235D-2A8F-0002C4BF13CD}"/>
              </a:ext>
            </a:extLst>
          </p:cNvPr>
          <p:cNvSpPr/>
          <p:nvPr/>
        </p:nvSpPr>
        <p:spPr>
          <a:xfrm>
            <a:off x="10169248" y="4253346"/>
            <a:ext cx="1450109" cy="744037"/>
          </a:xfrm>
          <a:prstGeom prst="rect">
            <a:avLst/>
          </a:prstGeom>
          <a:solidFill>
            <a:srgbClr val="F5E4D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강남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용산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BC676FB-308C-750B-1E04-8FC9B0C55F49}"/>
              </a:ext>
            </a:extLst>
          </p:cNvPr>
          <p:cNvSpPr/>
          <p:nvPr/>
        </p:nvSpPr>
        <p:spPr>
          <a:xfrm>
            <a:off x="8617539" y="5140548"/>
            <a:ext cx="1450109" cy="744037"/>
          </a:xfrm>
          <a:prstGeom prst="rect">
            <a:avLst/>
          </a:prstGeom>
          <a:solidFill>
            <a:srgbClr val="F5E4D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마포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용산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8F1C545-B1CE-4C58-248F-900BA15CD6D9}"/>
              </a:ext>
            </a:extLst>
          </p:cNvPr>
          <p:cNvSpPr/>
          <p:nvPr/>
        </p:nvSpPr>
        <p:spPr>
          <a:xfrm>
            <a:off x="10169248" y="5140548"/>
            <a:ext cx="1450109" cy="744037"/>
          </a:xfrm>
          <a:prstGeom prst="rect">
            <a:avLst/>
          </a:prstGeom>
          <a:solidFill>
            <a:srgbClr val="F5E4D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강남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용산</a:t>
            </a:r>
          </a:p>
        </p:txBody>
      </p:sp>
    </p:spTree>
    <p:extLst>
      <p:ext uri="{BB962C8B-B14F-4D97-AF65-F5344CB8AC3E}">
        <p14:creationId xmlns:p14="http://schemas.microsoft.com/office/powerpoint/2010/main" val="259336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5A9DE8-CEB8-4E09-A50C-3BC6380ACC2C}"/>
              </a:ext>
            </a:extLst>
          </p:cNvPr>
          <p:cNvSpPr txBox="1"/>
          <p:nvPr/>
        </p:nvSpPr>
        <p:spPr>
          <a:xfrm>
            <a:off x="7725512" y="4933723"/>
            <a:ext cx="37242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323438"/>
                </a:solidFill>
                <a:latin typeface="Roboto" panose="02000000000000000000" pitchFamily="2" charset="0"/>
              </a:rPr>
              <a:t>2030</a:t>
            </a:r>
            <a:r>
              <a:rPr lang="ko-KR" altLang="en-US" sz="1200" dirty="0">
                <a:solidFill>
                  <a:srgbClr val="323438"/>
                </a:solidFill>
                <a:latin typeface="Roboto" panose="02000000000000000000" pitchFamily="2" charset="0"/>
              </a:rPr>
              <a:t>세대는 외식 업계 큰 손으로 자리잡았으며 </a:t>
            </a:r>
            <a:r>
              <a:rPr lang="en-US" altLang="ko-KR" sz="1200" b="1" i="1" dirty="0">
                <a:solidFill>
                  <a:srgbClr val="323438"/>
                </a:solidFill>
                <a:latin typeface="Roboto" panose="02000000000000000000" pitchFamily="2" charset="0"/>
              </a:rPr>
              <a:t>“</a:t>
            </a:r>
            <a:r>
              <a:rPr lang="ko-KR" altLang="en-US" sz="1200" b="1" i="1" dirty="0">
                <a:solidFill>
                  <a:srgbClr val="323438"/>
                </a:solidFill>
                <a:latin typeface="Roboto" panose="02000000000000000000" pitchFamily="2" charset="0"/>
              </a:rPr>
              <a:t>식</a:t>
            </a:r>
            <a:r>
              <a:rPr lang="ko-KR" altLang="en-US" sz="1200" b="1" i="1" u="none" strike="noStrike" dirty="0">
                <a:solidFill>
                  <a:srgbClr val="323438"/>
                </a:solidFill>
                <a:effectLst/>
                <a:latin typeface="Roboto" panose="02000000000000000000" pitchFamily="2" charset="0"/>
              </a:rPr>
              <a:t>당을 찾고 예약하며 기다리고 먹는 식사의 총체적인 과정을 중시하며</a:t>
            </a:r>
            <a:r>
              <a:rPr lang="en-US" altLang="ko-KR" sz="1200" b="1" i="1" u="none" strike="noStrike" dirty="0">
                <a:solidFill>
                  <a:srgbClr val="32343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200" b="1" i="1" u="none" strike="noStrike" dirty="0">
                <a:solidFill>
                  <a:srgbClr val="323438"/>
                </a:solidFill>
                <a:effectLst/>
                <a:latin typeface="Roboto" panose="02000000000000000000" pitchFamily="2" charset="0"/>
              </a:rPr>
              <a:t>제대로 된 한 끼를 경험하는 것을 그 무엇보다 중요하게 생각한다</a:t>
            </a:r>
            <a:r>
              <a:rPr lang="en-US" altLang="ko-KR" sz="1200" b="1" i="1" u="none" strike="noStrike" dirty="0">
                <a:solidFill>
                  <a:srgbClr val="323438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en-US" altLang="ko-KR" sz="1200" b="1" i="1" dirty="0">
                <a:solidFill>
                  <a:srgbClr val="323438"/>
                </a:solidFill>
                <a:latin typeface="Roboto" panose="02000000000000000000" pitchFamily="2" charset="0"/>
              </a:rPr>
              <a:t>”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9D06D0-88DA-437A-96D7-A45C5C81122E}"/>
              </a:ext>
            </a:extLst>
          </p:cNvPr>
          <p:cNvSpPr/>
          <p:nvPr/>
        </p:nvSpPr>
        <p:spPr>
          <a:xfrm>
            <a:off x="447962" y="464075"/>
            <a:ext cx="9343738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BACKGROUND |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시간에 대한 중요성 및 시간 단축에 대한 니즈 상승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02C4500-E7D4-4E21-81D8-EA49C37AB82B}"/>
              </a:ext>
            </a:extLst>
          </p:cNvPr>
          <p:cNvSpPr/>
          <p:nvPr/>
        </p:nvSpPr>
        <p:spPr>
          <a:xfrm>
            <a:off x="7336936" y="4056909"/>
            <a:ext cx="4501428" cy="763296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0" i="0" u="none" strike="noStrike" dirty="0">
                <a:solidFill>
                  <a:srgbClr val="323438"/>
                </a:solidFill>
                <a:effectLst/>
                <a:latin typeface="Roboto" panose="02000000000000000000" pitchFamily="2" charset="0"/>
              </a:rPr>
              <a:t>≪</a:t>
            </a:r>
            <a:r>
              <a:rPr lang="ko-KR" altLang="en-US" sz="1400" b="0" i="0" u="none" strike="noStrike" dirty="0" err="1">
                <a:solidFill>
                  <a:srgbClr val="323438"/>
                </a:solidFill>
                <a:effectLst/>
                <a:latin typeface="Roboto" panose="02000000000000000000" pitchFamily="2" charset="0"/>
              </a:rPr>
              <a:t>트렌드코리아</a:t>
            </a:r>
            <a:r>
              <a:rPr lang="en-US" altLang="ko-KR" sz="1400" b="0" i="0" u="none" strike="noStrike" dirty="0">
                <a:solidFill>
                  <a:srgbClr val="323438"/>
                </a:solidFill>
                <a:effectLst/>
                <a:latin typeface="Roboto" panose="02000000000000000000" pitchFamily="2" charset="0"/>
              </a:rPr>
              <a:t>2024≫</a:t>
            </a:r>
            <a:r>
              <a:rPr lang="ko-KR" altLang="en-US" sz="1400" b="0" i="0" u="none" strike="noStrike" dirty="0">
                <a:solidFill>
                  <a:srgbClr val="323438"/>
                </a:solidFill>
                <a:effectLst/>
                <a:latin typeface="Roboto" panose="02000000000000000000" pitchFamily="2" charset="0"/>
              </a:rPr>
              <a:t>에서 </a:t>
            </a:r>
            <a:br>
              <a:rPr lang="en-US" altLang="ko-KR" sz="1400" b="0" i="0" u="none" strike="noStrike" dirty="0">
                <a:solidFill>
                  <a:srgbClr val="323438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sz="1400" b="0" i="0" u="none" strike="noStrike" dirty="0">
                <a:solidFill>
                  <a:srgbClr val="323438"/>
                </a:solidFill>
                <a:effectLst/>
                <a:latin typeface="Roboto" panose="02000000000000000000" pitchFamily="2" charset="0"/>
              </a:rPr>
              <a:t>2023</a:t>
            </a:r>
            <a:r>
              <a:rPr lang="ko-KR" altLang="en-US" sz="1400" b="0" i="0" u="none" strike="noStrike" dirty="0">
                <a:solidFill>
                  <a:srgbClr val="323438"/>
                </a:solidFill>
                <a:effectLst/>
                <a:latin typeface="Roboto" panose="02000000000000000000" pitchFamily="2" charset="0"/>
              </a:rPr>
              <a:t>년 대한민국 소비자를 열광시킨 </a:t>
            </a:r>
            <a:br>
              <a:rPr lang="en-US" altLang="ko-KR" sz="1400" b="0" i="0" u="none" strike="noStrike" dirty="0">
                <a:solidFill>
                  <a:srgbClr val="323438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sz="1400" b="0" i="0" u="none" strike="noStrike" dirty="0">
                <a:solidFill>
                  <a:srgbClr val="323438"/>
                </a:solidFill>
                <a:effectLst/>
                <a:latin typeface="Roboto" panose="02000000000000000000" pitchFamily="2" charset="0"/>
              </a:rPr>
              <a:t>10</a:t>
            </a:r>
            <a:r>
              <a:rPr lang="ko-KR" altLang="en-US" sz="1400" b="0" i="0" u="none" strike="noStrike" dirty="0">
                <a:solidFill>
                  <a:srgbClr val="323438"/>
                </a:solidFill>
                <a:effectLst/>
                <a:latin typeface="Roboto" panose="02000000000000000000" pitchFamily="2" charset="0"/>
              </a:rPr>
              <a:t>가지 상품 중 하나로 </a:t>
            </a:r>
            <a:r>
              <a:rPr lang="ko-KR" altLang="en-US" sz="1400" b="0" i="0" u="none" strike="noStrike" dirty="0" err="1">
                <a:solidFill>
                  <a:srgbClr val="323438"/>
                </a:solidFill>
                <a:effectLst/>
                <a:latin typeface="Roboto" panose="02000000000000000000" pitchFamily="2" charset="0"/>
              </a:rPr>
              <a:t>웨이팅</a:t>
            </a:r>
            <a:r>
              <a:rPr lang="ko-KR" altLang="en-US" sz="1400" b="0" i="0" u="none" strike="noStrike" dirty="0">
                <a:solidFill>
                  <a:srgbClr val="323438"/>
                </a:solidFill>
                <a:effectLst/>
                <a:latin typeface="Roboto" panose="02000000000000000000" pitchFamily="2" charset="0"/>
              </a:rPr>
              <a:t> 앱을 선정함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3E0A7-7C68-4F64-A4C9-999C4E37DF3A}"/>
              </a:ext>
            </a:extLst>
          </p:cNvPr>
          <p:cNvSpPr txBox="1"/>
          <p:nvPr/>
        </p:nvSpPr>
        <p:spPr>
          <a:xfrm>
            <a:off x="300180" y="6600387"/>
            <a:ext cx="1167014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Source: yes24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F79A159-EA80-45D8-A001-DC85B69DA29E}"/>
              </a:ext>
            </a:extLst>
          </p:cNvPr>
          <p:cNvGrpSpPr/>
          <p:nvPr/>
        </p:nvGrpSpPr>
        <p:grpSpPr>
          <a:xfrm>
            <a:off x="-294580" y="2196114"/>
            <a:ext cx="7409755" cy="4307252"/>
            <a:chOff x="-294580" y="2196114"/>
            <a:chExt cx="7409755" cy="430725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DB87C5A-8D46-4C64-AACE-4A6F24935FEA}"/>
                </a:ext>
              </a:extLst>
            </p:cNvPr>
            <p:cNvGrpSpPr/>
            <p:nvPr/>
          </p:nvGrpSpPr>
          <p:grpSpPr>
            <a:xfrm>
              <a:off x="-294580" y="2196114"/>
              <a:ext cx="7409755" cy="4307252"/>
              <a:chOff x="-377419" y="2040146"/>
              <a:chExt cx="7409755" cy="4307252"/>
            </a:xfrm>
          </p:grpSpPr>
          <p:pic>
            <p:nvPicPr>
              <p:cNvPr id="1026" name="Picture 2" descr="추천 도서: 트렌드 코리아 2024]">
                <a:extLst>
                  <a:ext uri="{FF2B5EF4-FFF2-40B4-BE49-F238E27FC236}">
                    <a16:creationId xmlns:a16="http://schemas.microsoft.com/office/drawing/2014/main" id="{D7DE3DF8-3529-4E2A-AECE-31A70DFABC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77419" y="2040146"/>
                <a:ext cx="4328896" cy="4307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C9D74921-EAC8-4FF5-8FB8-0D9138100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7162" y="2274839"/>
                <a:ext cx="3975174" cy="364056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2842FC-F645-4E3D-9BE3-0B2096AA8370}"/>
                </a:ext>
              </a:extLst>
            </p:cNvPr>
            <p:cNvSpPr txBox="1"/>
            <p:nvPr/>
          </p:nvSpPr>
          <p:spPr>
            <a:xfrm>
              <a:off x="2076593" y="6067041"/>
              <a:ext cx="3562207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00" dirty="0">
                  <a:solidFill>
                    <a:srgbClr val="323438"/>
                  </a:solidFill>
                  <a:latin typeface="Roboto" panose="02000000000000000000" pitchFamily="2" charset="0"/>
                </a:rPr>
                <a:t>&lt;</a:t>
              </a:r>
              <a:r>
                <a:rPr lang="ko-KR" altLang="en-US" sz="1000" dirty="0">
                  <a:solidFill>
                    <a:srgbClr val="323438"/>
                  </a:solidFill>
                  <a:latin typeface="Roboto" panose="02000000000000000000" pitchFamily="2" charset="0"/>
                </a:rPr>
                <a:t>트렌드 코리아 </a:t>
              </a:r>
              <a:r>
                <a:rPr lang="en-US" altLang="ko-KR" sz="1000" dirty="0">
                  <a:solidFill>
                    <a:srgbClr val="323438"/>
                  </a:solidFill>
                  <a:latin typeface="Roboto" panose="02000000000000000000" pitchFamily="2" charset="0"/>
                </a:rPr>
                <a:t>2024: </a:t>
              </a:r>
              <a:r>
                <a:rPr lang="ko-KR" altLang="en-US" sz="1000" dirty="0">
                  <a:solidFill>
                    <a:srgbClr val="323438"/>
                  </a:solidFill>
                  <a:latin typeface="Roboto" panose="02000000000000000000" pitchFamily="2" charset="0"/>
                </a:rPr>
                <a:t>대한민국 </a:t>
              </a:r>
              <a:r>
                <a:rPr lang="ko-KR" altLang="en-US" sz="1000" dirty="0" err="1">
                  <a:solidFill>
                    <a:srgbClr val="323438"/>
                  </a:solidFill>
                  <a:latin typeface="Roboto" panose="02000000000000000000" pitchFamily="2" charset="0"/>
                </a:rPr>
                <a:t>소비트렌드</a:t>
              </a:r>
              <a:r>
                <a:rPr lang="ko-KR" altLang="en-US" sz="1000" dirty="0">
                  <a:solidFill>
                    <a:srgbClr val="323438"/>
                  </a:solidFill>
                  <a:latin typeface="Roboto" panose="02000000000000000000" pitchFamily="2" charset="0"/>
                </a:rPr>
                <a:t> 전망</a:t>
              </a:r>
              <a:r>
                <a:rPr lang="en-US" altLang="ko-KR" sz="1000" dirty="0">
                  <a:solidFill>
                    <a:srgbClr val="323438"/>
                  </a:solidFill>
                  <a:latin typeface="Roboto" panose="02000000000000000000" pitchFamily="2" charset="0"/>
                </a:rPr>
                <a:t>&gt;</a:t>
              </a:r>
              <a:endParaRPr lang="ko-KR" altLang="en-US" sz="1000" dirty="0"/>
            </a:p>
          </p:txBody>
        </p:sp>
      </p:grpSp>
      <p:sp>
        <p:nvSpPr>
          <p:cNvPr id="11" name="액자 10">
            <a:extLst>
              <a:ext uri="{FF2B5EF4-FFF2-40B4-BE49-F238E27FC236}">
                <a16:creationId xmlns:a16="http://schemas.microsoft.com/office/drawing/2014/main" id="{B0432636-7C36-474D-8B5B-2F63820508B2}"/>
              </a:ext>
            </a:extLst>
          </p:cNvPr>
          <p:cNvSpPr/>
          <p:nvPr/>
        </p:nvSpPr>
        <p:spPr>
          <a:xfrm>
            <a:off x="3285944" y="3322894"/>
            <a:ext cx="3457756" cy="253645"/>
          </a:xfrm>
          <a:prstGeom prst="frame">
            <a:avLst>
              <a:gd name="adj1" fmla="val 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BAB5359-7173-4F50-8BAA-3D191B559E52}"/>
              </a:ext>
            </a:extLst>
          </p:cNvPr>
          <p:cNvGrpSpPr/>
          <p:nvPr/>
        </p:nvGrpSpPr>
        <p:grpSpPr>
          <a:xfrm>
            <a:off x="7336936" y="2430807"/>
            <a:ext cx="4633389" cy="1338977"/>
            <a:chOff x="7336936" y="2430807"/>
            <a:chExt cx="4633389" cy="133897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FD793E4-E8F6-4335-9CA8-02510F560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6936" y="2430807"/>
              <a:ext cx="4633389" cy="1338977"/>
            </a:xfrm>
            <a:prstGeom prst="rect">
              <a:avLst/>
            </a:prstGeom>
          </p:spPr>
        </p:pic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6B25895-38EB-421D-A1DA-C4CDB3F2ACB9}"/>
                </a:ext>
              </a:extLst>
            </p:cNvPr>
            <p:cNvSpPr/>
            <p:nvPr/>
          </p:nvSpPr>
          <p:spPr>
            <a:xfrm>
              <a:off x="8784431" y="3038104"/>
              <a:ext cx="3053933" cy="57522"/>
            </a:xfrm>
            <a:prstGeom prst="roundRect">
              <a:avLst/>
            </a:prstGeom>
            <a:pattFill prst="pct80">
              <a:fgClr>
                <a:srgbClr val="FFFF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7850EC9-C94B-4661-BDAB-7C4D3EC1EA08}"/>
                </a:ext>
              </a:extLst>
            </p:cNvPr>
            <p:cNvSpPr/>
            <p:nvPr/>
          </p:nvSpPr>
          <p:spPr>
            <a:xfrm>
              <a:off x="7345250" y="3265372"/>
              <a:ext cx="1220106" cy="57522"/>
            </a:xfrm>
            <a:prstGeom prst="roundRect">
              <a:avLst/>
            </a:prstGeom>
            <a:pattFill prst="pct80">
              <a:fgClr>
                <a:srgbClr val="FFFF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E27DF15-2791-43B4-A5E3-B8F5CC5722DE}"/>
              </a:ext>
            </a:extLst>
          </p:cNvPr>
          <p:cNvGrpSpPr/>
          <p:nvPr/>
        </p:nvGrpSpPr>
        <p:grpSpPr>
          <a:xfrm>
            <a:off x="-404669" y="406694"/>
            <a:ext cx="330200" cy="3648853"/>
            <a:chOff x="-404669" y="406694"/>
            <a:chExt cx="330200" cy="364885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3EBBDE6-95DA-44F4-A8F3-B5652C89FD7E}"/>
                </a:ext>
              </a:extLst>
            </p:cNvPr>
            <p:cNvSpPr/>
            <p:nvPr/>
          </p:nvSpPr>
          <p:spPr>
            <a:xfrm>
              <a:off x="-404669" y="406694"/>
              <a:ext cx="330200" cy="370556"/>
            </a:xfrm>
            <a:prstGeom prst="rect">
              <a:avLst/>
            </a:prstGeom>
            <a:solidFill>
              <a:srgbClr val="FF1C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BC91092-57F0-4B79-A4CD-214060E32584}"/>
                </a:ext>
              </a:extLst>
            </p:cNvPr>
            <p:cNvSpPr/>
            <p:nvPr/>
          </p:nvSpPr>
          <p:spPr>
            <a:xfrm>
              <a:off x="-404669" y="916774"/>
              <a:ext cx="330200" cy="370556"/>
            </a:xfrm>
            <a:prstGeom prst="rect">
              <a:avLst/>
            </a:prstGeom>
            <a:solidFill>
              <a:srgbClr val="ED5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E123462-6E39-4D86-A86F-43A638A89A10}"/>
                </a:ext>
              </a:extLst>
            </p:cNvPr>
            <p:cNvSpPr/>
            <p:nvPr/>
          </p:nvSpPr>
          <p:spPr>
            <a:xfrm>
              <a:off x="-404669" y="1378736"/>
              <a:ext cx="330200" cy="370556"/>
            </a:xfrm>
            <a:prstGeom prst="rect">
              <a:avLst/>
            </a:prstGeom>
            <a:solidFill>
              <a:srgbClr val="F19D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184ED42-9878-4EBC-BF63-DE0D8E129B1B}"/>
                </a:ext>
              </a:extLst>
            </p:cNvPr>
            <p:cNvSpPr/>
            <p:nvPr/>
          </p:nvSpPr>
          <p:spPr>
            <a:xfrm>
              <a:off x="-404669" y="1839987"/>
              <a:ext cx="330200" cy="370556"/>
            </a:xfrm>
            <a:prstGeom prst="rect">
              <a:avLst/>
            </a:prstGeom>
            <a:solidFill>
              <a:srgbClr val="F7C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9C6F763-5BBA-4ED8-98D4-692CDB468398}"/>
                </a:ext>
              </a:extLst>
            </p:cNvPr>
            <p:cNvSpPr/>
            <p:nvPr/>
          </p:nvSpPr>
          <p:spPr>
            <a:xfrm>
              <a:off x="-404669" y="2301238"/>
              <a:ext cx="330200" cy="370556"/>
            </a:xfrm>
            <a:prstGeom prst="rect">
              <a:avLst/>
            </a:prstGeom>
            <a:solidFill>
              <a:srgbClr val="F3E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1B90741-03C0-4792-BB3A-06106CA9F642}"/>
                </a:ext>
              </a:extLst>
            </p:cNvPr>
            <p:cNvSpPr/>
            <p:nvPr/>
          </p:nvSpPr>
          <p:spPr>
            <a:xfrm>
              <a:off x="-404669" y="2762489"/>
              <a:ext cx="330200" cy="370556"/>
            </a:xfrm>
            <a:prstGeom prst="rect">
              <a:avLst/>
            </a:prstGeom>
            <a:solidFill>
              <a:srgbClr val="F6D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F8A0C7E-AFAC-4A2E-AEB8-9A31FC20098B}"/>
                </a:ext>
              </a:extLst>
            </p:cNvPr>
            <p:cNvSpPr/>
            <p:nvPr/>
          </p:nvSpPr>
          <p:spPr>
            <a:xfrm>
              <a:off x="-404669" y="3223740"/>
              <a:ext cx="330200" cy="370556"/>
            </a:xfrm>
            <a:prstGeom prst="rect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9F4DAA1-CDBD-4807-B679-2E6445E1E420}"/>
                </a:ext>
              </a:extLst>
            </p:cNvPr>
            <p:cNvSpPr/>
            <p:nvPr/>
          </p:nvSpPr>
          <p:spPr>
            <a:xfrm>
              <a:off x="-404669" y="3684991"/>
              <a:ext cx="330200" cy="37055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231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302D08-71B3-13CF-B5C3-E6A0AB123214}"/>
              </a:ext>
            </a:extLst>
          </p:cNvPr>
          <p:cNvSpPr/>
          <p:nvPr/>
        </p:nvSpPr>
        <p:spPr>
          <a:xfrm>
            <a:off x="447961" y="464075"/>
            <a:ext cx="9305639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8F14FE-8A86-BE50-0B24-1A85F4437101}"/>
              </a:ext>
            </a:extLst>
          </p:cNvPr>
          <p:cNvSpPr/>
          <p:nvPr/>
        </p:nvSpPr>
        <p:spPr>
          <a:xfrm>
            <a:off x="526473" y="1673980"/>
            <a:ext cx="2309091" cy="958165"/>
          </a:xfrm>
          <a:prstGeom prst="rect">
            <a:avLst/>
          </a:prstGeom>
          <a:solidFill>
            <a:srgbClr val="0D0D0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강남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C2FE0C-AF21-F90B-DC4B-17FC538C96BF}"/>
              </a:ext>
            </a:extLst>
          </p:cNvPr>
          <p:cNvSpPr/>
          <p:nvPr/>
        </p:nvSpPr>
        <p:spPr>
          <a:xfrm>
            <a:off x="526473" y="2820143"/>
            <a:ext cx="2309091" cy="958165"/>
          </a:xfrm>
          <a:prstGeom prst="rect">
            <a:avLst/>
          </a:prstGeom>
          <a:solidFill>
            <a:srgbClr val="0D0D0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마포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39F377-EB0B-B51A-362F-6A4301E556B6}"/>
              </a:ext>
            </a:extLst>
          </p:cNvPr>
          <p:cNvSpPr/>
          <p:nvPr/>
        </p:nvSpPr>
        <p:spPr>
          <a:xfrm>
            <a:off x="526473" y="3983628"/>
            <a:ext cx="2309091" cy="958165"/>
          </a:xfrm>
          <a:prstGeom prst="rect">
            <a:avLst/>
          </a:prstGeom>
          <a:solidFill>
            <a:srgbClr val="0D0D0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용산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D4B965-9A8F-B5ED-6A8D-7341E948BCCE}"/>
              </a:ext>
            </a:extLst>
          </p:cNvPr>
          <p:cNvSpPr/>
          <p:nvPr/>
        </p:nvSpPr>
        <p:spPr>
          <a:xfrm>
            <a:off x="526473" y="5138095"/>
            <a:ext cx="2309091" cy="958165"/>
          </a:xfrm>
          <a:prstGeom prst="rect">
            <a:avLst/>
          </a:prstGeom>
          <a:solidFill>
            <a:srgbClr val="0D0D0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성동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61F963-60CC-86A5-E1EF-B488F3BA5CA6}"/>
              </a:ext>
            </a:extLst>
          </p:cNvPr>
          <p:cNvSpPr/>
          <p:nvPr/>
        </p:nvSpPr>
        <p:spPr>
          <a:xfrm>
            <a:off x="3251200" y="1673980"/>
            <a:ext cx="7989455" cy="9581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가장 많은 음식점이 있으며 그에 따라 다른 지역구보다 더욱 다양한 평점과 리뷰 수를 확인하여 음식점 선정 가능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타 </a:t>
            </a:r>
            <a:r>
              <a:rPr lang="en-US" altLang="ko-KR" sz="1400" dirty="0">
                <a:solidFill>
                  <a:schemeClr val="tx1"/>
                </a:solidFill>
              </a:rPr>
              <a:t>TOP4 </a:t>
            </a:r>
            <a:r>
              <a:rPr lang="ko-KR" altLang="en-US" sz="1400" dirty="0">
                <a:solidFill>
                  <a:schemeClr val="tx1"/>
                </a:solidFill>
              </a:rPr>
              <a:t>지역구보다 일식 가격대가 다양하며 특히 고급 일식집이 상대적으로 많음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4496B7-6C29-71FE-5AAD-36CED20175F7}"/>
              </a:ext>
            </a:extLst>
          </p:cNvPr>
          <p:cNvSpPr/>
          <p:nvPr/>
        </p:nvSpPr>
        <p:spPr>
          <a:xfrm>
            <a:off x="3251200" y="2829161"/>
            <a:ext cx="7989455" cy="9581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음식점이 두번째로 가장 많은 지역이며 평점에 비해 리뷰 수가 적은 곳임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평균 평점이 가장 높음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8D4CAC-A2AA-7C2F-7D5F-11B0342292C4}"/>
              </a:ext>
            </a:extLst>
          </p:cNvPr>
          <p:cNvSpPr/>
          <p:nvPr/>
        </p:nvSpPr>
        <p:spPr>
          <a:xfrm>
            <a:off x="3251200" y="3966971"/>
            <a:ext cx="7989455" cy="9581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인 기준 </a:t>
            </a:r>
            <a:r>
              <a:rPr lang="en-US" altLang="ko-KR" sz="1400" dirty="0">
                <a:solidFill>
                  <a:schemeClr val="tx1"/>
                </a:solidFill>
              </a:rPr>
              <a:t>5-10</a:t>
            </a:r>
            <a:r>
              <a:rPr lang="ko-KR" altLang="en-US" sz="1400" dirty="0">
                <a:solidFill>
                  <a:schemeClr val="tx1"/>
                </a:solidFill>
              </a:rPr>
              <a:t>만원 안의 무난한 가격인 음식점이 가장 많이 분포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042932-A8B8-49C9-B750-0F1923D15F1C}"/>
              </a:ext>
            </a:extLst>
          </p:cNvPr>
          <p:cNvSpPr/>
          <p:nvPr/>
        </p:nvSpPr>
        <p:spPr>
          <a:xfrm>
            <a:off x="3251200" y="5138095"/>
            <a:ext cx="7989455" cy="9581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점심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저녁 식사 비용이 저렴한 음식점이 가장 많음 </a:t>
            </a:r>
          </a:p>
        </p:txBody>
      </p:sp>
    </p:spTree>
    <p:extLst>
      <p:ext uri="{BB962C8B-B14F-4D97-AF65-F5344CB8AC3E}">
        <p14:creationId xmlns:p14="http://schemas.microsoft.com/office/powerpoint/2010/main" val="4110600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A02B0E-B6F7-12FA-471E-A71828A214EF}"/>
              </a:ext>
            </a:extLst>
          </p:cNvPr>
          <p:cNvSpPr/>
          <p:nvPr/>
        </p:nvSpPr>
        <p:spPr>
          <a:xfrm>
            <a:off x="1884217" y="2594264"/>
            <a:ext cx="8423564" cy="1228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0705 </a:t>
            </a:r>
            <a:r>
              <a:rPr lang="ko-KR" altLang="en-US" sz="3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분석</a:t>
            </a:r>
          </a:p>
        </p:txBody>
      </p:sp>
    </p:spTree>
    <p:extLst>
      <p:ext uri="{BB962C8B-B14F-4D97-AF65-F5344CB8AC3E}">
        <p14:creationId xmlns:p14="http://schemas.microsoft.com/office/powerpoint/2010/main" val="1612047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302D08-71B3-13CF-B5C3-E6A0AB123214}"/>
              </a:ext>
            </a:extLst>
          </p:cNvPr>
          <p:cNvSpPr/>
          <p:nvPr/>
        </p:nvSpPr>
        <p:spPr>
          <a:xfrm>
            <a:off x="447961" y="464075"/>
            <a:ext cx="9305639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보완 사항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웹크롤링을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데이터 추가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F62CD7-C31A-DC90-6C63-8C5E12259DFA}"/>
              </a:ext>
            </a:extLst>
          </p:cNvPr>
          <p:cNvSpPr txBox="1"/>
          <p:nvPr/>
        </p:nvSpPr>
        <p:spPr>
          <a:xfrm>
            <a:off x="447962" y="1133442"/>
            <a:ext cx="11374583" cy="65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캐치테이블에서 제공된 정보를 기반으로 리뷰와 평점이 서울 평균 이상으로 높은 식당을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“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성공적인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” 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맛집 후보로 선정</a:t>
            </a:r>
            <a:endParaRPr lang="en-US" altLang="ko-KR" sz="1400" dirty="0">
              <a:solidFill>
                <a:srgbClr val="0D0D0D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맛집 후보 중 소비자가 입력하는 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‘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위치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‘, ‘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선호 음식 종류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‘, ‘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가격대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’, ‘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키워드</a:t>
            </a:r>
            <a:r>
              <a:rPr lang="en-US" altLang="ko-KR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’</a:t>
            </a:r>
            <a:r>
              <a:rPr lang="ko-KR" altLang="en-US" sz="14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에 맞춰 적절한 식당 제안 </a:t>
            </a:r>
            <a:endParaRPr lang="ko-KR" altLang="en-US" sz="14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4E1DBA-D335-4D93-0A08-3F090772ADB9}"/>
              </a:ext>
            </a:extLst>
          </p:cNvPr>
          <p:cNvGrpSpPr/>
          <p:nvPr/>
        </p:nvGrpSpPr>
        <p:grpSpPr>
          <a:xfrm>
            <a:off x="546387" y="2325173"/>
            <a:ext cx="3619213" cy="319378"/>
            <a:chOff x="542048" y="2325173"/>
            <a:chExt cx="2358991" cy="319378"/>
          </a:xfrm>
          <a:solidFill>
            <a:srgbClr val="0D0D0D"/>
          </a:solidFill>
        </p:grpSpPr>
        <p:sp>
          <p:nvSpPr>
            <p:cNvPr id="20" name="사각형: 둥근 위쪽 모서리 19">
              <a:extLst>
                <a:ext uri="{FF2B5EF4-FFF2-40B4-BE49-F238E27FC236}">
                  <a16:creationId xmlns:a16="http://schemas.microsoft.com/office/drawing/2014/main" id="{50513BF6-DF54-FCC0-ED8B-D0D7FA9FEA30}"/>
                </a:ext>
              </a:extLst>
            </p:cNvPr>
            <p:cNvSpPr/>
            <p:nvPr/>
          </p:nvSpPr>
          <p:spPr>
            <a:xfrm>
              <a:off x="542048" y="2325173"/>
              <a:ext cx="2358991" cy="319378"/>
            </a:xfrm>
            <a:prstGeom prst="round2SameRect">
              <a:avLst/>
            </a:prstGeom>
            <a:grpFill/>
            <a:ln w="6350"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5E4DB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5D3BEF-C6CA-68EF-99F9-ED9BCD9AD564}"/>
                </a:ext>
              </a:extLst>
            </p:cNvPr>
            <p:cNvSpPr txBox="1"/>
            <p:nvPr/>
          </p:nvSpPr>
          <p:spPr>
            <a:xfrm>
              <a:off x="1250174" y="2360019"/>
              <a:ext cx="1456112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rtl="0">
                <a:spcBef>
                  <a:spcPts val="1000"/>
                </a:spcBef>
                <a:spcAft>
                  <a:spcPts val="0"/>
                </a:spcAft>
              </a:pPr>
              <a:r>
                <a:rPr lang="ko-KR" altLang="en-US" sz="1200" b="1" dirty="0">
                  <a:solidFill>
                    <a:schemeClr val="bg1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식당 세부 주소 수집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CC2D1B2-E942-CBB7-80A9-D622624673A8}"/>
              </a:ext>
            </a:extLst>
          </p:cNvPr>
          <p:cNvGrpSpPr/>
          <p:nvPr/>
        </p:nvGrpSpPr>
        <p:grpSpPr>
          <a:xfrm>
            <a:off x="4428546" y="2325173"/>
            <a:ext cx="3619213" cy="319378"/>
            <a:chOff x="542048" y="2325173"/>
            <a:chExt cx="2358991" cy="319378"/>
          </a:xfrm>
          <a:solidFill>
            <a:srgbClr val="0D0D0D"/>
          </a:solidFill>
        </p:grpSpPr>
        <p:sp>
          <p:nvSpPr>
            <p:cNvPr id="23" name="사각형: 둥근 위쪽 모서리 22">
              <a:extLst>
                <a:ext uri="{FF2B5EF4-FFF2-40B4-BE49-F238E27FC236}">
                  <a16:creationId xmlns:a16="http://schemas.microsoft.com/office/drawing/2014/main" id="{0A28EB03-07A4-E9F6-892A-1C42F5F4EA1F}"/>
                </a:ext>
              </a:extLst>
            </p:cNvPr>
            <p:cNvSpPr/>
            <p:nvPr/>
          </p:nvSpPr>
          <p:spPr>
            <a:xfrm>
              <a:off x="542048" y="2325173"/>
              <a:ext cx="2358991" cy="319378"/>
            </a:xfrm>
            <a:prstGeom prst="round2SameRect">
              <a:avLst/>
            </a:prstGeom>
            <a:grpFill/>
            <a:ln w="6350"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5E4DB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ABE742-07C7-41D8-92B1-02D284E0D683}"/>
                </a:ext>
              </a:extLst>
            </p:cNvPr>
            <p:cNvSpPr txBox="1"/>
            <p:nvPr/>
          </p:nvSpPr>
          <p:spPr>
            <a:xfrm>
              <a:off x="1250174" y="2360019"/>
              <a:ext cx="1456112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rtl="0">
                <a:spcBef>
                  <a:spcPts val="1000"/>
                </a:spcBef>
                <a:spcAft>
                  <a:spcPts val="0"/>
                </a:spcAft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식당 별 고객 리뷰 수집  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B7A3228-3AF2-ECCE-FA3F-54A2796463A3}"/>
              </a:ext>
            </a:extLst>
          </p:cNvPr>
          <p:cNvSpPr txBox="1"/>
          <p:nvPr/>
        </p:nvSpPr>
        <p:spPr>
          <a:xfrm>
            <a:off x="4386922" y="2774055"/>
            <a:ext cx="361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</a:rPr>
              <a:t>식당 별 고객 리뷰를 수집하여 상위 키워드 도출</a:t>
            </a:r>
            <a:endParaRPr lang="en-US" altLang="ko-KR" sz="1200" dirty="0">
              <a:solidFill>
                <a:srgbClr val="0D0D0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</a:rPr>
              <a:t>키워드를 통한 맞춤형 음식점 추천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1BE7E5-2869-472A-358F-817CF9E94423}"/>
              </a:ext>
            </a:extLst>
          </p:cNvPr>
          <p:cNvSpPr txBox="1"/>
          <p:nvPr/>
        </p:nvSpPr>
        <p:spPr>
          <a:xfrm>
            <a:off x="546387" y="2774055"/>
            <a:ext cx="3619213" cy="151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식당 별 세부 주소를 수집하여 보다 정확한 위도와 경도 파악함</a:t>
            </a:r>
            <a:endParaRPr lang="en-US" altLang="ko-KR" sz="1200" dirty="0">
              <a:solidFill>
                <a:srgbClr val="0D0D0D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현재 </a:t>
            </a:r>
            <a:r>
              <a:rPr lang="en-US" altLang="ko-KR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‘</a:t>
            </a:r>
            <a:r>
              <a:rPr lang="ko-KR" altLang="en-US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내 위치</a:t>
            </a:r>
            <a:r>
              <a:rPr lang="en-US" altLang="ko-KR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＇</a:t>
            </a:r>
            <a:r>
              <a:rPr lang="ko-KR" altLang="en-US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의 위경도와 각 식당의 의경도를 </a:t>
            </a:r>
            <a:r>
              <a:rPr lang="ko-KR" altLang="en-US" sz="1200" dirty="0" err="1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하버사인공식</a:t>
            </a:r>
            <a:r>
              <a:rPr lang="ko-KR" altLang="en-US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br>
              <a:rPr lang="en-US" altLang="ko-KR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-KR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두 위경도 사이의 거리를 구하는 공식</a:t>
            </a:r>
            <a:r>
              <a:rPr lang="en-US" altLang="ko-KR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에 대입하여 </a:t>
            </a:r>
            <a:r>
              <a:rPr lang="en-US" altLang="ko-KR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km</a:t>
            </a:r>
            <a:r>
              <a:rPr lang="ko-KR" altLang="en-US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로 반환</a:t>
            </a:r>
            <a:r>
              <a:rPr lang="en-US" altLang="ko-KR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br>
              <a:rPr lang="en-US" altLang="ko-KR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-KR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‘</a:t>
            </a:r>
            <a:r>
              <a:rPr lang="ko-KR" altLang="en-US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내 위치</a:t>
            </a:r>
            <a:r>
              <a:rPr lang="en-US" altLang="ko-KR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＇</a:t>
            </a:r>
            <a:r>
              <a:rPr lang="ko-KR" altLang="en-US" sz="1200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에서 식당까지의 거리 도출함 </a:t>
            </a:r>
            <a:endParaRPr lang="en-US" altLang="ko-KR" sz="1200" dirty="0">
              <a:solidFill>
                <a:srgbClr val="0D0D0D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A01B44F3-D390-2ED4-2268-45D872AC3EB7}"/>
              </a:ext>
            </a:extLst>
          </p:cNvPr>
          <p:cNvSpPr/>
          <p:nvPr/>
        </p:nvSpPr>
        <p:spPr>
          <a:xfrm>
            <a:off x="8310706" y="2325173"/>
            <a:ext cx="3619213" cy="319378"/>
          </a:xfrm>
          <a:prstGeom prst="round2SameRect">
            <a:avLst/>
          </a:prstGeom>
          <a:solidFill>
            <a:srgbClr val="0D0D0D"/>
          </a:solidFill>
          <a:ln w="6350"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맞춤 식당 제안을 위한 필터링 옵션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993159-89F5-6195-CDBA-B89779ADB660}"/>
              </a:ext>
            </a:extLst>
          </p:cNvPr>
          <p:cNvSpPr txBox="1"/>
          <p:nvPr/>
        </p:nvSpPr>
        <p:spPr>
          <a:xfrm>
            <a:off x="8269082" y="2774055"/>
            <a:ext cx="3619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</a:rPr>
              <a:t>음식 카테고리</a:t>
            </a:r>
            <a:r>
              <a:rPr lang="en-US" altLang="ko-KR" sz="1200" dirty="0">
                <a:solidFill>
                  <a:srgbClr val="0D0D0D"/>
                </a:solidFill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</a:rPr>
              <a:t>가격대</a:t>
            </a:r>
            <a:r>
              <a:rPr lang="en-US" altLang="ko-KR" sz="1200" dirty="0">
                <a:solidFill>
                  <a:srgbClr val="0D0D0D"/>
                </a:solidFill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</a:rPr>
              <a:t>키워드 등의 필터링 옵션을 추가하여 소비자 니즈에 맞는 음식점을 추천</a:t>
            </a:r>
            <a:r>
              <a:rPr lang="en-US" altLang="ko-KR" sz="1200" dirty="0">
                <a:solidFill>
                  <a:srgbClr val="0D0D0D"/>
                </a:solidFill>
              </a:rPr>
              <a:t> </a:t>
            </a:r>
            <a:r>
              <a:rPr lang="ko-KR" altLang="en-US" sz="1200" dirty="0">
                <a:solidFill>
                  <a:srgbClr val="0D0D0D"/>
                </a:solidFill>
              </a:rPr>
              <a:t>및 관련 정보 제공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5127911-7E77-8AB3-00E4-1A7EECF9FFB2}"/>
              </a:ext>
            </a:extLst>
          </p:cNvPr>
          <p:cNvGrpSpPr/>
          <p:nvPr/>
        </p:nvGrpSpPr>
        <p:grpSpPr>
          <a:xfrm>
            <a:off x="1256764" y="4348169"/>
            <a:ext cx="2229963" cy="2230603"/>
            <a:chOff x="697964" y="4333881"/>
            <a:chExt cx="2229963" cy="2244892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3C31ED1-5607-1F6C-38E4-56BCF1F0B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727" y="4333881"/>
              <a:ext cx="2225200" cy="22448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022D2608-4146-8874-2AA8-44C787942DE7}"/>
                </a:ext>
              </a:extLst>
            </p:cNvPr>
            <p:cNvSpPr/>
            <p:nvPr/>
          </p:nvSpPr>
          <p:spPr>
            <a:xfrm>
              <a:off x="697964" y="6377275"/>
              <a:ext cx="2225200" cy="187209"/>
            </a:xfrm>
            <a:prstGeom prst="frame">
              <a:avLst>
                <a:gd name="adj1" fmla="val 4868"/>
              </a:avLst>
            </a:prstGeom>
            <a:solidFill>
              <a:srgbClr val="FF0E0E"/>
            </a:solidFill>
            <a:ln>
              <a:solidFill>
                <a:srgbClr val="FF0E0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F80C0179-CE2F-0BD4-CAC0-17CB1E04E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22" y="4348169"/>
            <a:ext cx="2376303" cy="22163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CA9DA03-CFC8-CEA7-9106-943722BC1C42}"/>
              </a:ext>
            </a:extLst>
          </p:cNvPr>
          <p:cNvSpPr txBox="1"/>
          <p:nvPr/>
        </p:nvSpPr>
        <p:spPr>
          <a:xfrm>
            <a:off x="8367282" y="4287290"/>
            <a:ext cx="3562638" cy="20672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ko-KR" altLang="en-US" sz="1200" b="1" i="0" u="none" strike="noStrike" dirty="0">
                <a:solidFill>
                  <a:srgbClr val="666666"/>
                </a:solidFill>
                <a:effectLst/>
                <a:latin typeface="Proxima Nova"/>
              </a:rPr>
              <a:t>추후 진행할 인사이트 도출</a:t>
            </a:r>
            <a:r>
              <a:rPr lang="en-US" altLang="ko-KR" sz="1200" b="1" dirty="0">
                <a:solidFill>
                  <a:srgbClr val="666666"/>
                </a:solidFill>
                <a:latin typeface="Proxima Nova"/>
              </a:rPr>
              <a:t> : </a:t>
            </a:r>
            <a:endParaRPr lang="en-US" altLang="ko-KR" sz="1200" b="1" i="0" u="none" strike="noStrike" dirty="0">
              <a:solidFill>
                <a:srgbClr val="666666"/>
              </a:solidFill>
              <a:effectLst/>
              <a:latin typeface="Proxima Nova"/>
            </a:endParaRPr>
          </a:p>
          <a:p>
            <a:pPr marL="171450" indent="-17145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u="none" strike="noStrike" dirty="0">
                <a:solidFill>
                  <a:srgbClr val="666666"/>
                </a:solidFill>
                <a:effectLst/>
                <a:latin typeface="Proxima Nova"/>
              </a:rPr>
              <a:t>세부 주소 분석을 통한 정확한 음식점 위치 추천</a:t>
            </a:r>
            <a:endParaRPr lang="ko-KR" altLang="en-US" sz="1200" b="0" i="0" u="none" strike="noStrike" dirty="0">
              <a:solidFill>
                <a:srgbClr val="4285F4"/>
              </a:solidFill>
              <a:effectLst/>
              <a:latin typeface="Proxima Nova"/>
            </a:endParaRPr>
          </a:p>
          <a:p>
            <a:pPr marL="171450" indent="-1714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u="none" strike="noStrike" dirty="0">
                <a:solidFill>
                  <a:srgbClr val="666666"/>
                </a:solidFill>
                <a:effectLst/>
                <a:latin typeface="Proxima Nova"/>
              </a:rPr>
              <a:t>리뷰 키워드 분석을 통한 원하는 음식점 추천 및 리뷰 신뢰도 향상</a:t>
            </a:r>
            <a:endParaRPr lang="ko-KR" altLang="en-US" sz="1200" b="0" i="0" u="none" strike="noStrike" dirty="0">
              <a:solidFill>
                <a:srgbClr val="4285F4"/>
              </a:solidFill>
              <a:effectLst/>
              <a:latin typeface="Proxima Nova"/>
            </a:endParaRPr>
          </a:p>
          <a:p>
            <a:pPr marL="171450" indent="-1714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u="none" strike="noStrike" dirty="0">
                <a:solidFill>
                  <a:srgbClr val="666666"/>
                </a:solidFill>
                <a:effectLst/>
                <a:latin typeface="Proxima Nova"/>
              </a:rPr>
              <a:t>리뷰 시간대 분석을 통한 최신 트렌드 파악</a:t>
            </a:r>
            <a:endParaRPr lang="ko-KR" altLang="en-US" sz="1200" b="0" i="0" u="none" strike="noStrike" dirty="0">
              <a:solidFill>
                <a:srgbClr val="4285F4"/>
              </a:solidFill>
              <a:effectLst/>
              <a:latin typeface="Proxima Nova"/>
            </a:endParaRPr>
          </a:p>
          <a:p>
            <a:pPr marL="171450" indent="-1714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u="none" strike="noStrike" dirty="0" err="1">
                <a:solidFill>
                  <a:srgbClr val="666666"/>
                </a:solidFill>
                <a:effectLst/>
                <a:latin typeface="Proxima Nova"/>
              </a:rPr>
              <a:t>리뷰수</a:t>
            </a:r>
            <a:r>
              <a:rPr lang="en-US" altLang="ko-KR" sz="1200" b="0" i="0" u="none" strike="noStrike" dirty="0">
                <a:solidFill>
                  <a:srgbClr val="666666"/>
                </a:solidFill>
                <a:effectLst/>
                <a:latin typeface="Proxima Nova"/>
              </a:rPr>
              <a:t>, </a:t>
            </a:r>
            <a:r>
              <a:rPr lang="ko-KR" altLang="en-US" sz="1200" b="0" i="0" u="none" strike="noStrike" dirty="0" err="1">
                <a:solidFill>
                  <a:srgbClr val="666666"/>
                </a:solidFill>
                <a:effectLst/>
                <a:latin typeface="Proxima Nova"/>
              </a:rPr>
              <a:t>별점</a:t>
            </a:r>
            <a:r>
              <a:rPr lang="en-US" altLang="ko-KR" sz="1200" b="0" i="0" u="none" strike="noStrike" dirty="0">
                <a:solidFill>
                  <a:srgbClr val="666666"/>
                </a:solidFill>
                <a:effectLst/>
                <a:latin typeface="Proxima Nova"/>
              </a:rPr>
              <a:t>, </a:t>
            </a:r>
            <a:r>
              <a:rPr lang="ko-KR" altLang="en-US" sz="1200" b="0" i="0" u="none" strike="noStrike" dirty="0">
                <a:solidFill>
                  <a:srgbClr val="666666"/>
                </a:solidFill>
                <a:effectLst/>
                <a:latin typeface="Proxima Nova"/>
              </a:rPr>
              <a:t>찜의 관계성 </a:t>
            </a:r>
            <a:r>
              <a:rPr lang="en-US" altLang="ko-KR" sz="1200" b="0" i="0" u="none" strike="noStrike" dirty="0">
                <a:solidFill>
                  <a:srgbClr val="666666"/>
                </a:solidFill>
                <a:effectLst/>
                <a:latin typeface="Proxima Nova"/>
              </a:rPr>
              <a:t>/ </a:t>
            </a:r>
            <a:r>
              <a:rPr lang="ko-KR" altLang="en-US" sz="1200" b="0" i="0" u="none" strike="noStrike" dirty="0">
                <a:solidFill>
                  <a:srgbClr val="666666"/>
                </a:solidFill>
                <a:effectLst/>
                <a:latin typeface="Proxima Nova"/>
              </a:rPr>
              <a:t>회귀분석을 통한 전 인사이트와 비교</a:t>
            </a:r>
            <a:endParaRPr lang="ko-KR" altLang="en-US" sz="1200" b="0" i="0" u="none" strike="noStrike" dirty="0">
              <a:solidFill>
                <a:srgbClr val="4285F4"/>
              </a:solidFill>
              <a:effectLst/>
              <a:latin typeface="Proxima Nova"/>
            </a:endParaRPr>
          </a:p>
          <a:p>
            <a:pPr marL="171450" indent="-1714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u="none" strike="noStrike" dirty="0">
                <a:solidFill>
                  <a:srgbClr val="666666"/>
                </a:solidFill>
                <a:effectLst/>
                <a:latin typeface="Proxima Nova"/>
              </a:rPr>
              <a:t>다양한 필터링 옵션을 통한 선택의 폭 확대</a:t>
            </a:r>
            <a:endParaRPr lang="en-US" altLang="ko-KR" sz="1200" b="0" i="0" u="none" strike="noStrike" dirty="0">
              <a:solidFill>
                <a:srgbClr val="666666"/>
              </a:solidFill>
              <a:effectLst/>
              <a:latin typeface="Proxima Nova"/>
            </a:endParaRPr>
          </a:p>
          <a:p>
            <a:pPr marL="171450" indent="-1714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u="none" strike="noStrike" dirty="0">
                <a:solidFill>
                  <a:srgbClr val="666666"/>
                </a:solidFill>
                <a:effectLst/>
                <a:latin typeface="Proxima Nova"/>
              </a:rPr>
              <a:t>개인화 추천 시스템을 통한 사용자 만족도 증대</a:t>
            </a:r>
            <a:endParaRPr lang="ko-KR" altLang="en-US" sz="1200" b="0" i="0" u="none" strike="noStrike" dirty="0">
              <a:solidFill>
                <a:srgbClr val="4285F4"/>
              </a:solidFill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3389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302D08-71B3-13CF-B5C3-E6A0AB123214}"/>
              </a:ext>
            </a:extLst>
          </p:cNvPr>
          <p:cNvSpPr/>
          <p:nvPr/>
        </p:nvSpPr>
        <p:spPr>
          <a:xfrm>
            <a:off x="447961" y="464075"/>
            <a:ext cx="9305639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보완 사항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식당별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키워드 추출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2C1E6703-97C8-49A4-F2B1-6B8DFE966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218" y="1868025"/>
            <a:ext cx="7415358" cy="4275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CD849C-A294-6E95-4B8A-57A725934DC5}"/>
              </a:ext>
            </a:extLst>
          </p:cNvPr>
          <p:cNvSpPr/>
          <p:nvPr/>
        </p:nvSpPr>
        <p:spPr>
          <a:xfrm>
            <a:off x="447962" y="1868025"/>
            <a:ext cx="3581114" cy="4380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0">
              <a:spcBef>
                <a:spcPts val="1000"/>
              </a:spcBef>
              <a:spcAft>
                <a:spcPts val="0"/>
              </a:spcAft>
            </a:pPr>
            <a:endParaRPr lang="en-US" altLang="ko-KR" sz="100" b="1" dirty="0">
              <a:solidFill>
                <a:srgbClr val="0D0D0D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ko-KR" altLang="en-US" sz="1200" b="1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고객 리뷰 키워드 도출 과정 </a:t>
            </a:r>
            <a:r>
              <a:rPr lang="en-US" altLang="ko-KR" sz="1200" b="1" dirty="0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endParaRPr lang="ko-KR" altLang="en-US" sz="12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C70B59-7861-4EA1-2341-F53FE15055FE}"/>
              </a:ext>
            </a:extLst>
          </p:cNvPr>
          <p:cNvSpPr/>
          <p:nvPr/>
        </p:nvSpPr>
        <p:spPr>
          <a:xfrm>
            <a:off x="613597" y="2388913"/>
            <a:ext cx="3328567" cy="4393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각 리뷰 별 한국어 명사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형용사 추출</a:t>
            </a:r>
            <a:b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altLang="ko-KR" sz="1100" b="1" dirty="0" err="1">
                <a:solidFill>
                  <a:schemeClr val="bg2">
                    <a:lumMod val="50000"/>
                  </a:schemeClr>
                </a:solidFill>
              </a:rPr>
              <a:t>Konlpy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의 </a:t>
            </a:r>
            <a:r>
              <a:rPr lang="en-US" altLang="ko-KR" sz="1100" b="1" dirty="0" err="1">
                <a:solidFill>
                  <a:schemeClr val="bg2">
                    <a:lumMod val="50000"/>
                  </a:schemeClr>
                </a:solidFill>
              </a:rPr>
              <a:t>Okt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사용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AC567C-E7CF-0ED0-ECC1-C1B94C19F835}"/>
              </a:ext>
            </a:extLst>
          </p:cNvPr>
          <p:cNvSpPr/>
          <p:nvPr/>
        </p:nvSpPr>
        <p:spPr>
          <a:xfrm>
            <a:off x="613597" y="2928232"/>
            <a:ext cx="3328567" cy="4393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차 </a:t>
            </a:r>
            <a:r>
              <a:rPr lang="ko-KR" altLang="en-US" sz="1100" b="1" dirty="0" err="1">
                <a:solidFill>
                  <a:schemeClr val="bg2">
                    <a:lumMod val="50000"/>
                  </a:schemeClr>
                </a:solidFill>
              </a:rPr>
              <a:t>불용어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 제거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65AE79-54B7-A3A9-6199-95F4088ECBDE}"/>
              </a:ext>
            </a:extLst>
          </p:cNvPr>
          <p:cNvSpPr/>
          <p:nvPr/>
        </p:nvSpPr>
        <p:spPr>
          <a:xfrm>
            <a:off x="613597" y="3467551"/>
            <a:ext cx="3328567" cy="4393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전체 리뷰 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Top 1000 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키워드 추출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B85DE945-D852-CE0B-B0D5-472B28975ED9}"/>
              </a:ext>
            </a:extLst>
          </p:cNvPr>
          <p:cNvSpPr/>
          <p:nvPr/>
        </p:nvSpPr>
        <p:spPr>
          <a:xfrm>
            <a:off x="2134875" y="2781832"/>
            <a:ext cx="213804" cy="192817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3000">
                <a:schemeClr val="bg1">
                  <a:lumMod val="75000"/>
                </a:schemeClr>
              </a:gs>
              <a:gs pos="81000">
                <a:schemeClr val="bg1">
                  <a:lumMod val="65000"/>
                </a:schemeClr>
              </a:gs>
              <a:gs pos="100000">
                <a:schemeClr val="bg2">
                  <a:lumMod val="50000"/>
                </a:schemeClr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C3089D-2AA0-1E98-F7C4-CFE30E3D42F1}"/>
              </a:ext>
            </a:extLst>
          </p:cNvPr>
          <p:cNvSpPr/>
          <p:nvPr/>
        </p:nvSpPr>
        <p:spPr>
          <a:xfrm>
            <a:off x="613597" y="4006870"/>
            <a:ext cx="3328567" cy="4393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차 </a:t>
            </a:r>
            <a:r>
              <a:rPr lang="ko-KR" altLang="en-US" sz="1100" b="1" dirty="0" err="1">
                <a:solidFill>
                  <a:schemeClr val="bg2">
                    <a:lumMod val="50000"/>
                  </a:schemeClr>
                </a:solidFill>
              </a:rPr>
              <a:t>불용어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 제거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8123F0-9E71-E3F2-173A-D2579CA43FD4}"/>
              </a:ext>
            </a:extLst>
          </p:cNvPr>
          <p:cNvSpPr/>
          <p:nvPr/>
        </p:nvSpPr>
        <p:spPr>
          <a:xfrm>
            <a:off x="613597" y="4546189"/>
            <a:ext cx="3328567" cy="4393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키워드 카테고리 작업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DF8BC6-B1C4-0F3C-53E2-520FDD571F68}"/>
              </a:ext>
            </a:extLst>
          </p:cNvPr>
          <p:cNvSpPr/>
          <p:nvPr/>
        </p:nvSpPr>
        <p:spPr>
          <a:xfrm>
            <a:off x="613597" y="5085508"/>
            <a:ext cx="3328567" cy="4393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ko-KR" altLang="en-US" sz="1100" b="1" dirty="0" err="1">
                <a:solidFill>
                  <a:schemeClr val="bg2">
                    <a:lumMod val="50000"/>
                  </a:schemeClr>
                </a:solidFill>
              </a:rPr>
              <a:t>식당별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Top 10 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키워드 추출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ko-KR" altLang="en-US" sz="11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E36F35-237A-02BF-CD23-FBE8B16A9828}"/>
              </a:ext>
            </a:extLst>
          </p:cNvPr>
          <p:cNvSpPr/>
          <p:nvPr/>
        </p:nvSpPr>
        <p:spPr>
          <a:xfrm>
            <a:off x="613597" y="5624821"/>
            <a:ext cx="3328567" cy="4393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키워드 카테고리 적용한</a:t>
            </a:r>
            <a:b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ko-KR" altLang="en-US" sz="1100" b="1" dirty="0" err="1">
                <a:solidFill>
                  <a:schemeClr val="bg2">
                    <a:lumMod val="50000"/>
                  </a:schemeClr>
                </a:solidFill>
              </a:rPr>
              <a:t>식당별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Top 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키워드 도출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302B8C37-4CD4-DF57-E9DD-FFCA6818E814}"/>
              </a:ext>
            </a:extLst>
          </p:cNvPr>
          <p:cNvSpPr/>
          <p:nvPr/>
        </p:nvSpPr>
        <p:spPr>
          <a:xfrm>
            <a:off x="2134875" y="3326879"/>
            <a:ext cx="213804" cy="192817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3000">
                <a:schemeClr val="bg1">
                  <a:lumMod val="75000"/>
                </a:schemeClr>
              </a:gs>
              <a:gs pos="81000">
                <a:schemeClr val="bg1">
                  <a:lumMod val="65000"/>
                </a:schemeClr>
              </a:gs>
              <a:gs pos="100000">
                <a:schemeClr val="bg2">
                  <a:lumMod val="50000"/>
                </a:schemeClr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B5FBA44E-36DB-EB3E-0347-9AE584F31D9E}"/>
              </a:ext>
            </a:extLst>
          </p:cNvPr>
          <p:cNvSpPr/>
          <p:nvPr/>
        </p:nvSpPr>
        <p:spPr>
          <a:xfrm>
            <a:off x="2134875" y="3847089"/>
            <a:ext cx="213804" cy="192817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3000">
                <a:schemeClr val="bg1">
                  <a:lumMod val="75000"/>
                </a:schemeClr>
              </a:gs>
              <a:gs pos="81000">
                <a:schemeClr val="bg1">
                  <a:lumMod val="65000"/>
                </a:schemeClr>
              </a:gs>
              <a:gs pos="100000">
                <a:schemeClr val="bg2">
                  <a:lumMod val="50000"/>
                </a:schemeClr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2089751-2700-F652-48DC-803761C1797A}"/>
              </a:ext>
            </a:extLst>
          </p:cNvPr>
          <p:cNvSpPr/>
          <p:nvPr/>
        </p:nvSpPr>
        <p:spPr>
          <a:xfrm>
            <a:off x="2134875" y="4429706"/>
            <a:ext cx="213804" cy="192817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3000">
                <a:schemeClr val="bg1">
                  <a:lumMod val="75000"/>
                </a:schemeClr>
              </a:gs>
              <a:gs pos="81000">
                <a:schemeClr val="bg1">
                  <a:lumMod val="65000"/>
                </a:schemeClr>
              </a:gs>
              <a:gs pos="100000">
                <a:schemeClr val="bg2">
                  <a:lumMod val="50000"/>
                </a:schemeClr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DF8A38D0-FC1B-6941-1692-29CA11F5F2FB}"/>
              </a:ext>
            </a:extLst>
          </p:cNvPr>
          <p:cNvSpPr/>
          <p:nvPr/>
        </p:nvSpPr>
        <p:spPr>
          <a:xfrm>
            <a:off x="2134875" y="4962586"/>
            <a:ext cx="213804" cy="192817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3000">
                <a:schemeClr val="bg1">
                  <a:lumMod val="75000"/>
                </a:schemeClr>
              </a:gs>
              <a:gs pos="81000">
                <a:schemeClr val="bg1">
                  <a:lumMod val="65000"/>
                </a:schemeClr>
              </a:gs>
              <a:gs pos="100000">
                <a:schemeClr val="bg2">
                  <a:lumMod val="50000"/>
                </a:schemeClr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A529F5B-DD47-43D6-C8CD-57827EA103EA}"/>
              </a:ext>
            </a:extLst>
          </p:cNvPr>
          <p:cNvSpPr/>
          <p:nvPr/>
        </p:nvSpPr>
        <p:spPr>
          <a:xfrm>
            <a:off x="2134875" y="5492903"/>
            <a:ext cx="213804" cy="192817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3000">
                <a:schemeClr val="bg1">
                  <a:lumMod val="75000"/>
                </a:schemeClr>
              </a:gs>
              <a:gs pos="81000">
                <a:schemeClr val="bg1">
                  <a:lumMod val="65000"/>
                </a:schemeClr>
              </a:gs>
              <a:gs pos="100000">
                <a:schemeClr val="bg2">
                  <a:lumMod val="50000"/>
                </a:schemeClr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B3C1E83-7AA4-C4C6-5805-69872F64B5A8}"/>
              </a:ext>
            </a:extLst>
          </p:cNvPr>
          <p:cNvCxnSpPr>
            <a:cxnSpLocks/>
          </p:cNvCxnSpPr>
          <p:nvPr/>
        </p:nvCxnSpPr>
        <p:spPr>
          <a:xfrm>
            <a:off x="3942164" y="5334000"/>
            <a:ext cx="391711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417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302D08-71B3-13CF-B5C3-E6A0AB123214}"/>
              </a:ext>
            </a:extLst>
          </p:cNvPr>
          <p:cNvSpPr/>
          <p:nvPr/>
        </p:nvSpPr>
        <p:spPr>
          <a:xfrm>
            <a:off x="447961" y="464075"/>
            <a:ext cx="9305639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보완 사항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식당 추천을 위한 필터링 적용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음식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가격대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801F21-2914-EB85-343C-6D87094ED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94" y="2688704"/>
            <a:ext cx="3597268" cy="288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06C6E510-9E81-ADA2-02D8-966D8A157EB4}"/>
              </a:ext>
            </a:extLst>
          </p:cNvPr>
          <p:cNvSpPr/>
          <p:nvPr/>
        </p:nvSpPr>
        <p:spPr>
          <a:xfrm>
            <a:off x="543893" y="1746054"/>
            <a:ext cx="3597268" cy="319378"/>
          </a:xfrm>
          <a:prstGeom prst="round2SameRect">
            <a:avLst/>
          </a:prstGeom>
          <a:solidFill>
            <a:srgbClr val="0D0D0D"/>
          </a:solidFill>
          <a:ln w="6350"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음식 종류</a:t>
            </a: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A661E296-456B-CAC2-CEDF-743B67A6F998}"/>
              </a:ext>
            </a:extLst>
          </p:cNvPr>
          <p:cNvSpPr/>
          <p:nvPr/>
        </p:nvSpPr>
        <p:spPr>
          <a:xfrm>
            <a:off x="4297366" y="1746054"/>
            <a:ext cx="3597268" cy="319378"/>
          </a:xfrm>
          <a:prstGeom prst="round2SameRect">
            <a:avLst/>
          </a:prstGeom>
          <a:solidFill>
            <a:srgbClr val="0D0D0D"/>
          </a:solidFill>
          <a:ln w="6350"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가격대</a:t>
            </a:r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6D2A6C47-5ED7-66BC-9F4F-237B2E80728E}"/>
              </a:ext>
            </a:extLst>
          </p:cNvPr>
          <p:cNvSpPr/>
          <p:nvPr/>
        </p:nvSpPr>
        <p:spPr>
          <a:xfrm>
            <a:off x="8056183" y="1746054"/>
            <a:ext cx="3597268" cy="319378"/>
          </a:xfrm>
          <a:prstGeom prst="round2SameRect">
            <a:avLst/>
          </a:prstGeom>
          <a:solidFill>
            <a:srgbClr val="0D0D0D"/>
          </a:solidFill>
          <a:ln w="6350"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키워드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6335CEBB-537E-65A0-D46F-B455D7175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65" y="2688704"/>
            <a:ext cx="3597647" cy="288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D8738D4-BE0C-1E09-4613-1D6ACEF6A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215" y="2688704"/>
            <a:ext cx="3646491" cy="288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390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302D08-71B3-13CF-B5C3-E6A0AB123214}"/>
              </a:ext>
            </a:extLst>
          </p:cNvPr>
          <p:cNvSpPr/>
          <p:nvPr/>
        </p:nvSpPr>
        <p:spPr>
          <a:xfrm>
            <a:off x="447961" y="464075"/>
            <a:ext cx="9305639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보완 사항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‘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위치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＇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식당 사이의 거리 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14E8D06-03CB-3A7C-AAD8-FAAE47D54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1600943"/>
            <a:ext cx="3687762" cy="493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85317BC0-C556-D96B-EEBC-FE6342580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1931886"/>
            <a:ext cx="6681788" cy="214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ACB750-B4C1-0E1A-A67D-BE3177E510C0}"/>
              </a:ext>
            </a:extLst>
          </p:cNvPr>
          <p:cNvSpPr txBox="1"/>
          <p:nvPr/>
        </p:nvSpPr>
        <p:spPr>
          <a:xfrm>
            <a:off x="4757880" y="4737966"/>
            <a:ext cx="5783120" cy="6514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 rtl="0" fontAlgn="base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ko-KR" sz="1400" b="1" i="0" u="none" strike="noStrike" dirty="0" err="1">
                <a:solidFill>
                  <a:srgbClr val="666666"/>
                </a:solidFill>
                <a:effectLst/>
                <a:latin typeface="Proxima Nova"/>
              </a:rPr>
              <a:t>Geopy</a:t>
            </a:r>
            <a:r>
              <a:rPr lang="en-US" altLang="ko-KR" sz="1400" b="1" i="0" u="none" strike="noStrike" dirty="0">
                <a:solidFill>
                  <a:srgbClr val="666666"/>
                </a:solidFill>
                <a:effectLst/>
                <a:latin typeface="Proxima Nova"/>
              </a:rPr>
              <a:t> </a:t>
            </a:r>
            <a:r>
              <a:rPr lang="ko-KR" altLang="en-US" sz="1400" b="1" i="0" u="none" strike="noStrike" dirty="0">
                <a:solidFill>
                  <a:srgbClr val="666666"/>
                </a:solidFill>
                <a:effectLst/>
                <a:latin typeface="Proxima Nova"/>
              </a:rPr>
              <a:t>라이브러리를 통한 한국 내 위경도 도출</a:t>
            </a:r>
            <a:endParaRPr lang="en-US" altLang="ko-KR" sz="1400" b="1" i="0" u="none" strike="noStrike" dirty="0">
              <a:solidFill>
                <a:srgbClr val="666666"/>
              </a:solidFill>
              <a:effectLst/>
              <a:latin typeface="Proxima Nova"/>
            </a:endParaRPr>
          </a:p>
          <a:p>
            <a:pPr marL="171450" indent="-171450" rtl="0" fontAlgn="base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solidFill>
                  <a:srgbClr val="666666"/>
                </a:solidFill>
                <a:latin typeface="Proxima Nova"/>
              </a:rPr>
              <a:t>하버사인</a:t>
            </a:r>
            <a:r>
              <a:rPr lang="ko-KR" altLang="en-US" sz="1400" b="1" dirty="0">
                <a:solidFill>
                  <a:srgbClr val="666666"/>
                </a:solidFill>
                <a:latin typeface="Proxima Nova"/>
              </a:rPr>
              <a:t> 공식을 통해 현재 </a:t>
            </a:r>
            <a:r>
              <a:rPr lang="en-US" altLang="ko-KR" sz="1400" b="1" dirty="0">
                <a:solidFill>
                  <a:srgbClr val="666666"/>
                </a:solidFill>
                <a:latin typeface="Proxima Nova"/>
              </a:rPr>
              <a:t>‘</a:t>
            </a:r>
            <a:r>
              <a:rPr lang="ko-KR" altLang="en-US" sz="1400" b="1" dirty="0">
                <a:solidFill>
                  <a:srgbClr val="666666"/>
                </a:solidFill>
                <a:latin typeface="Proxima Nova"/>
              </a:rPr>
              <a:t>내 위치</a:t>
            </a:r>
            <a:r>
              <a:rPr lang="en-US" altLang="ko-KR" sz="1400" b="1" dirty="0">
                <a:solidFill>
                  <a:srgbClr val="666666"/>
                </a:solidFill>
                <a:latin typeface="Proxima Nova"/>
              </a:rPr>
              <a:t>＇</a:t>
            </a:r>
            <a:r>
              <a:rPr lang="ko-KR" altLang="en-US" sz="1400" b="1" dirty="0">
                <a:solidFill>
                  <a:srgbClr val="666666"/>
                </a:solidFill>
                <a:latin typeface="Proxima Nova"/>
              </a:rPr>
              <a:t>와 식당 사이의 </a:t>
            </a:r>
            <a:r>
              <a:rPr lang="ko-KR" altLang="en-US" sz="1400" b="1" dirty="0" err="1">
                <a:solidFill>
                  <a:srgbClr val="666666"/>
                </a:solidFill>
                <a:latin typeface="Proxima Nova"/>
              </a:rPr>
              <a:t>겨리</a:t>
            </a:r>
            <a:r>
              <a:rPr lang="ko-KR" altLang="en-US" sz="1400" b="1" dirty="0">
                <a:solidFill>
                  <a:srgbClr val="666666"/>
                </a:solidFill>
                <a:latin typeface="Proxima Nova"/>
              </a:rPr>
              <a:t> 도출 </a:t>
            </a:r>
            <a:endParaRPr lang="ko-KR" altLang="en-US" sz="1400" b="0" i="0" u="none" strike="noStrike" dirty="0">
              <a:solidFill>
                <a:srgbClr val="4285F4"/>
              </a:solidFill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067935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302D08-71B3-13CF-B5C3-E6A0AB123214}"/>
              </a:ext>
            </a:extLst>
          </p:cNvPr>
          <p:cNvSpPr/>
          <p:nvPr/>
        </p:nvSpPr>
        <p:spPr>
          <a:xfrm>
            <a:off x="447961" y="464075"/>
            <a:ext cx="9305639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A13887-9895-F335-47E0-8D1DBD06E099}"/>
              </a:ext>
            </a:extLst>
          </p:cNvPr>
          <p:cNvSpPr/>
          <p:nvPr/>
        </p:nvSpPr>
        <p:spPr>
          <a:xfrm>
            <a:off x="447962" y="1456804"/>
            <a:ext cx="10994738" cy="3945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다양한 필터를 사용하여 서울 지역의 적절한 맛집 밀집 지역을 도출함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현재 성동구 사용자들의 키워드 분석 결과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사용자들이 선호하는 키워드는 분위기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와인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파스타 등 양식 맛집을 선호하는 것으로 보임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키워드 분석에서 양식과 와인 등 양식 관련 키워드가 다수 발견됨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b="1" dirty="0">
                <a:solidFill>
                  <a:schemeClr val="tx1"/>
                </a:solidFill>
                <a:sym typeface="Wingdings" panose="05000000000000000000" pitchFamily="2" charset="2"/>
              </a:rPr>
              <a:t> ‘</a:t>
            </a:r>
            <a:r>
              <a:rPr lang="ko-KR" alt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와인</a:t>
            </a:r>
            <a:r>
              <a:rPr lang="en-US" altLang="ko-KR" sz="1600" b="1" dirty="0">
                <a:solidFill>
                  <a:schemeClr val="tx1"/>
                </a:solidFill>
                <a:sym typeface="Wingdings" panose="05000000000000000000" pitchFamily="2" charset="2"/>
              </a:rPr>
              <a:t>’</a:t>
            </a:r>
            <a:r>
              <a:rPr lang="ko-KR" alt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은 </a:t>
            </a:r>
            <a:r>
              <a:rPr lang="en-US" altLang="ko-KR" sz="1600" b="1" dirty="0">
                <a:solidFill>
                  <a:schemeClr val="tx1"/>
                </a:solidFill>
                <a:sym typeface="Wingdings" panose="05000000000000000000" pitchFamily="2" charset="2"/>
              </a:rPr>
              <a:t>1310</a:t>
            </a:r>
            <a:r>
              <a:rPr lang="ko-KR" alt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회 </a:t>
            </a:r>
            <a:r>
              <a:rPr lang="en-US" altLang="ko-KR" sz="1600" b="1" dirty="0">
                <a:solidFill>
                  <a:schemeClr val="tx1"/>
                </a:solidFill>
                <a:sym typeface="Wingdings" panose="05000000000000000000" pitchFamily="2" charset="2"/>
              </a:rPr>
              <a:t>(4</a:t>
            </a:r>
            <a:r>
              <a:rPr lang="ko-KR" alt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위</a:t>
            </a:r>
            <a:r>
              <a:rPr lang="en-US" altLang="ko-KR" sz="1600" b="1" dirty="0">
                <a:solidFill>
                  <a:schemeClr val="tx1"/>
                </a:solidFill>
                <a:sym typeface="Wingdings" panose="05000000000000000000" pitchFamily="2" charset="2"/>
              </a:rPr>
              <a:t>), ‘</a:t>
            </a:r>
            <a:r>
              <a:rPr lang="ko-KR" alt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파스타</a:t>
            </a:r>
            <a:r>
              <a:rPr lang="en-US" altLang="ko-KR" sz="1600" b="1" dirty="0">
                <a:solidFill>
                  <a:schemeClr val="tx1"/>
                </a:solidFill>
                <a:sym typeface="Wingdings" panose="05000000000000000000" pitchFamily="2" charset="2"/>
              </a:rPr>
              <a:t>‘</a:t>
            </a:r>
            <a:r>
              <a:rPr lang="ko-KR" alt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는 </a:t>
            </a:r>
            <a:r>
              <a:rPr lang="en-US" altLang="ko-KR" sz="1600" b="1" dirty="0">
                <a:solidFill>
                  <a:schemeClr val="tx1"/>
                </a:solidFill>
                <a:sym typeface="Wingdings" panose="05000000000000000000" pitchFamily="2" charset="2"/>
              </a:rPr>
              <a:t>1016</a:t>
            </a:r>
            <a:r>
              <a:rPr lang="ko-KR" alt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회 </a:t>
            </a:r>
            <a:r>
              <a:rPr lang="en-US" altLang="ko-KR" sz="1600" b="1" dirty="0">
                <a:solidFill>
                  <a:schemeClr val="tx1"/>
                </a:solidFill>
                <a:sym typeface="Wingdings" panose="05000000000000000000" pitchFamily="2" charset="2"/>
              </a:rPr>
              <a:t>(7</a:t>
            </a:r>
            <a:r>
              <a:rPr lang="ko-KR" alt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위</a:t>
            </a:r>
            <a:r>
              <a:rPr lang="en-US" altLang="ko-KR" sz="1600" b="1" dirty="0">
                <a:solidFill>
                  <a:schemeClr val="tx1"/>
                </a:solidFill>
                <a:sym typeface="Wingdings" panose="05000000000000000000" pitchFamily="2" charset="2"/>
              </a:rPr>
              <a:t>) </a:t>
            </a:r>
            <a:r>
              <a:rPr lang="ko-KR" alt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언급되어 사용자들이 양식 선택 시 주류 또한 중요하게 고려하는 것으로 보임</a:t>
            </a:r>
            <a:b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이는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p.9,10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에서 나타난 양식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&gt;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한식 밀집도와 연관 있을 것으로 보임 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1DC4F6F-C123-6C37-8644-1C993F1A3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282543"/>
              </p:ext>
            </p:extLst>
          </p:nvPr>
        </p:nvGraphicFramePr>
        <p:xfrm>
          <a:off x="2011756" y="3663031"/>
          <a:ext cx="3597268" cy="2665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487">
                  <a:extLst>
                    <a:ext uri="{9D8B030D-6E8A-4147-A177-3AD203B41FA5}">
                      <a16:colId xmlns:a16="http://schemas.microsoft.com/office/drawing/2014/main" val="283492770"/>
                    </a:ext>
                  </a:extLst>
                </a:gridCol>
                <a:gridCol w="2300294">
                  <a:extLst>
                    <a:ext uri="{9D8B030D-6E8A-4147-A177-3AD203B41FA5}">
                      <a16:colId xmlns:a16="http://schemas.microsoft.com/office/drawing/2014/main" val="1869242537"/>
                    </a:ext>
                  </a:extLst>
                </a:gridCol>
                <a:gridCol w="648487">
                  <a:extLst>
                    <a:ext uri="{9D8B030D-6E8A-4147-A177-3AD203B41FA5}">
                      <a16:colId xmlns:a16="http://schemas.microsoft.com/office/drawing/2014/main" val="1976768493"/>
                    </a:ext>
                  </a:extLst>
                </a:gridCol>
              </a:tblGrid>
              <a:tr h="26653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키워드 카테고리 별 식당 개수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성동구 기준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738623"/>
                  </a:ext>
                </a:extLst>
              </a:tr>
              <a:tr h="26653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>
                          <a:effectLst/>
                        </a:rPr>
                        <a:t> 키워드 카테고리 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Count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863163"/>
                  </a:ext>
                </a:extLst>
              </a:tr>
              <a:tr h="26653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>
                          <a:effectLst/>
                        </a:rPr>
                        <a:t> 분위기 좋은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155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527536"/>
                  </a:ext>
                </a:extLst>
              </a:tr>
              <a:tr h="26653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>
                          <a:effectLst/>
                        </a:rPr>
                        <a:t> 음식이 맛있는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146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628997"/>
                  </a:ext>
                </a:extLst>
              </a:tr>
              <a:tr h="26653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 주류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75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895686"/>
                  </a:ext>
                </a:extLst>
              </a:tr>
              <a:tr h="26653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>
                          <a:effectLst/>
                        </a:rPr>
                        <a:t> 서비스 좋은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67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77034"/>
                  </a:ext>
                </a:extLst>
              </a:tr>
              <a:tr h="26653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>
                          <a:effectLst/>
                        </a:rPr>
                        <a:t> 추천하는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63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830026"/>
                  </a:ext>
                </a:extLst>
              </a:tr>
              <a:tr h="26653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 친절한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38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866210"/>
                  </a:ext>
                </a:extLst>
              </a:tr>
              <a:tr h="26653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>
                          <a:effectLst/>
                        </a:rPr>
                        <a:t> 특별한 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600641"/>
                  </a:ext>
                </a:extLst>
              </a:tr>
              <a:tr h="26653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>
                          <a:effectLst/>
                        </a:rPr>
                        <a:t> 데이트</a:t>
                      </a:r>
                      <a:r>
                        <a:rPr lang="en-US" altLang="ko-KR" sz="1200" u="none" strike="noStrike" dirty="0">
                          <a:effectLst/>
                        </a:rPr>
                        <a:t>/</a:t>
                      </a:r>
                      <a:r>
                        <a:rPr lang="ko-KR" altLang="en-US" sz="1200" u="none" strike="noStrike" dirty="0">
                          <a:effectLst/>
                        </a:rPr>
                        <a:t>연인과 함께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12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39520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1AF4E-0842-424B-26DA-D8A44C0FB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100767"/>
              </p:ext>
            </p:extLst>
          </p:nvPr>
        </p:nvGraphicFramePr>
        <p:xfrm>
          <a:off x="6575138" y="3649945"/>
          <a:ext cx="3605106" cy="26784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534">
                  <a:extLst>
                    <a:ext uri="{9D8B030D-6E8A-4147-A177-3AD203B41FA5}">
                      <a16:colId xmlns:a16="http://schemas.microsoft.com/office/drawing/2014/main" val="2978447822"/>
                    </a:ext>
                  </a:extLst>
                </a:gridCol>
                <a:gridCol w="2306038">
                  <a:extLst>
                    <a:ext uri="{9D8B030D-6E8A-4147-A177-3AD203B41FA5}">
                      <a16:colId xmlns:a16="http://schemas.microsoft.com/office/drawing/2014/main" val="176904487"/>
                    </a:ext>
                  </a:extLst>
                </a:gridCol>
                <a:gridCol w="649534">
                  <a:extLst>
                    <a:ext uri="{9D8B030D-6E8A-4147-A177-3AD203B41FA5}">
                      <a16:colId xmlns:a16="http://schemas.microsoft.com/office/drawing/2014/main" val="3559730726"/>
                    </a:ext>
                  </a:extLst>
                </a:gridCol>
              </a:tblGrid>
              <a:tr h="27961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전체 키워드 별 빈도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성동구 기준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750276"/>
                  </a:ext>
                </a:extLst>
              </a:tr>
              <a:tr h="27961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키워드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빈도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291492"/>
                  </a:ext>
                </a:extLst>
              </a:tr>
              <a:tr h="21192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2723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877348"/>
                  </a:ext>
                </a:extLst>
              </a:tr>
              <a:tr h="21192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분위기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2040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854380"/>
                  </a:ext>
                </a:extLst>
              </a:tr>
              <a:tr h="21192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메뉴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1846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694194"/>
                  </a:ext>
                </a:extLst>
              </a:tr>
              <a:tr h="21192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와인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1310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064762"/>
                  </a:ext>
                </a:extLst>
              </a:tr>
              <a:tr h="21192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좋은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1172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177011"/>
                  </a:ext>
                </a:extLst>
              </a:tr>
              <a:tr h="21192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하나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1056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812680"/>
                  </a:ext>
                </a:extLst>
              </a:tr>
              <a:tr h="21192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파스타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1016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311477"/>
                  </a:ext>
                </a:extLst>
              </a:tr>
              <a:tr h="21192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993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01533"/>
                  </a:ext>
                </a:extLst>
              </a:tr>
              <a:tr h="21192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추천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993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063649"/>
                  </a:ext>
                </a:extLst>
              </a:tr>
              <a:tr h="21192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좋고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891</a:t>
                      </a:r>
                    </a:p>
                  </a:txBody>
                  <a:tcPr marL="6962" marR="6962" marT="696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26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0223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E7E93-CC9C-E9B9-EDA4-4407FC368FEE}"/>
              </a:ext>
            </a:extLst>
          </p:cNvPr>
          <p:cNvSpPr/>
          <p:nvPr/>
        </p:nvSpPr>
        <p:spPr>
          <a:xfrm>
            <a:off x="1884217" y="2594264"/>
            <a:ext cx="8423564" cy="1228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sz="3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522216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41605B4-2964-4B32-B2D9-303B11A947BA}"/>
              </a:ext>
            </a:extLst>
          </p:cNvPr>
          <p:cNvSpPr/>
          <p:nvPr/>
        </p:nvSpPr>
        <p:spPr>
          <a:xfrm>
            <a:off x="447962" y="464075"/>
            <a:ext cx="8423564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BACKGROUND | </a:t>
            </a:r>
            <a:endParaRPr lang="ko-KR" altLang="en-US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44CCCD-0830-4690-8AED-CA5406BBCD2E}"/>
              </a:ext>
            </a:extLst>
          </p:cNvPr>
          <p:cNvSpPr/>
          <p:nvPr/>
        </p:nvSpPr>
        <p:spPr>
          <a:xfrm>
            <a:off x="4009611" y="880191"/>
            <a:ext cx="4973855" cy="7154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현대 사회에서 </a:t>
            </a:r>
            <a:r>
              <a:rPr lang="en-US" altLang="ko-KR" dirty="0"/>
              <a:t>‘</a:t>
            </a:r>
            <a:r>
              <a:rPr lang="ko-KR" altLang="en-US" dirty="0"/>
              <a:t>시간은 곧 금</a:t>
            </a:r>
            <a:r>
              <a:rPr lang="en-US" altLang="ko-KR" dirty="0"/>
              <a:t>＇</a:t>
            </a:r>
            <a:r>
              <a:rPr lang="ko-KR" altLang="en-US" dirty="0"/>
              <a:t>이라는 인식이 더욱 </a:t>
            </a:r>
            <a:r>
              <a:rPr lang="ko-KR" altLang="en-US" dirty="0" err="1"/>
              <a:t>짙어지는</a:t>
            </a:r>
            <a:r>
              <a:rPr lang="ko-KR" altLang="en-US" dirty="0"/>
              <a:t> 중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9239528-CB26-4801-984D-DFEF134A6F18}"/>
              </a:ext>
            </a:extLst>
          </p:cNvPr>
          <p:cNvGraphicFramePr>
            <a:graphicFrameLocks noGrp="1"/>
          </p:cNvGraphicFramePr>
          <p:nvPr/>
        </p:nvGraphicFramePr>
        <p:xfrm>
          <a:off x="521211" y="2678076"/>
          <a:ext cx="6976800" cy="3456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8400">
                  <a:extLst>
                    <a:ext uri="{9D8B030D-6E8A-4147-A177-3AD203B41FA5}">
                      <a16:colId xmlns:a16="http://schemas.microsoft.com/office/drawing/2014/main" val="2690555537"/>
                    </a:ext>
                  </a:extLst>
                </a:gridCol>
                <a:gridCol w="3488400">
                  <a:extLst>
                    <a:ext uri="{9D8B030D-6E8A-4147-A177-3AD203B41FA5}">
                      <a16:colId xmlns:a16="http://schemas.microsoft.com/office/drawing/2014/main" val="1907983796"/>
                    </a:ext>
                  </a:extLst>
                </a:gridCol>
              </a:tblGrid>
              <a:tr h="4937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현대사회에서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시간</a:t>
                      </a:r>
                      <a:r>
                        <a:rPr lang="en-US" altLang="ko-KR" sz="1100" dirty="0"/>
                        <a:t>’</a:t>
                      </a:r>
                      <a:r>
                        <a:rPr lang="ko-KR" altLang="en-US" sz="1100" dirty="0"/>
                        <a:t>은 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가장 큰 자원이라고 생각한다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B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679924"/>
                  </a:ext>
                </a:extLst>
              </a:tr>
              <a:tr h="493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나는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시간이 곧 돈</a:t>
                      </a:r>
                      <a:r>
                        <a:rPr lang="en-US" altLang="ko-KR" sz="1100" dirty="0"/>
                        <a:t>’</a:t>
                      </a:r>
                      <a:r>
                        <a:rPr lang="ko-KR" altLang="en-US" sz="1100" dirty="0"/>
                        <a:t>이라 생한다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T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201609"/>
                  </a:ext>
                </a:extLst>
              </a:tr>
              <a:tr h="493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앞으로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시간 절약</a:t>
                      </a:r>
                      <a:r>
                        <a:rPr lang="en-US" altLang="ko-KR" sz="1100" dirty="0"/>
                        <a:t>‘ </a:t>
                      </a:r>
                      <a:r>
                        <a:rPr lang="ko-KR" altLang="en-US" sz="1100" dirty="0"/>
                        <a:t>서비스가 더 많아지면 좋겠다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T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568051"/>
                  </a:ext>
                </a:extLst>
              </a:tr>
              <a:tr h="493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시간</a:t>
                      </a:r>
                      <a:r>
                        <a:rPr lang="en-US" altLang="ko-KR" sz="1100" dirty="0"/>
                        <a:t>’</a:t>
                      </a:r>
                      <a:r>
                        <a:rPr lang="ko-KR" altLang="en-US" sz="1100" dirty="0"/>
                        <a:t>을 아껴주는 서비스라도 높은 비용은 부담 될 것 같다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T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1936202"/>
                  </a:ext>
                </a:extLst>
              </a:tr>
              <a:tr h="493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고물가 시대에는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시간 절약</a:t>
                      </a:r>
                      <a:r>
                        <a:rPr lang="en-US" altLang="ko-KR" sz="1100" dirty="0"/>
                        <a:t>’</a:t>
                      </a:r>
                      <a:r>
                        <a:rPr lang="ko-KR" altLang="en-US" sz="1100" dirty="0"/>
                        <a:t>보다 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비용 절약</a:t>
                      </a:r>
                      <a:r>
                        <a:rPr lang="en-US" altLang="ko-KR" sz="1100" dirty="0"/>
                        <a:t>’</a:t>
                      </a:r>
                      <a:r>
                        <a:rPr lang="ko-KR" altLang="en-US" sz="1100" dirty="0"/>
                        <a:t>이 더 중요해질 것 같다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T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018076"/>
                  </a:ext>
                </a:extLst>
              </a:tr>
              <a:tr h="493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시간이 돈인 시대지만</a:t>
                      </a:r>
                      <a:r>
                        <a:rPr lang="en-US" altLang="ko-KR" sz="1100" dirty="0"/>
                        <a:t>, 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이런 서비스를 이용할 만한 여유가 없다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T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147325"/>
                  </a:ext>
                </a:extLst>
              </a:tr>
              <a:tr h="493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시간 절약 서비스 이용 여부가 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상대적 박탈감</a:t>
                      </a:r>
                      <a:r>
                        <a:rPr lang="en-US" altLang="ko-KR" sz="1100" dirty="0"/>
                        <a:t>’</a:t>
                      </a:r>
                      <a:r>
                        <a:rPr lang="ko-KR" altLang="en-US" sz="1100" dirty="0"/>
                        <a:t>을 느끼게 할 것 같다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T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97767929"/>
                  </a:ext>
                </a:extLst>
              </a:tr>
            </a:tbl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67462821-4CC1-4D70-9E12-4B443AAACEEE}"/>
              </a:ext>
            </a:extLst>
          </p:cNvPr>
          <p:cNvGraphicFramePr/>
          <p:nvPr/>
        </p:nvGraphicFramePr>
        <p:xfrm>
          <a:off x="3879541" y="2527558"/>
          <a:ext cx="3304032" cy="3837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액자 10">
            <a:extLst>
              <a:ext uri="{FF2B5EF4-FFF2-40B4-BE49-F238E27FC236}">
                <a16:creationId xmlns:a16="http://schemas.microsoft.com/office/drawing/2014/main" id="{E3142CB5-F1AE-4573-978D-467C8ED4EACC}"/>
              </a:ext>
            </a:extLst>
          </p:cNvPr>
          <p:cNvSpPr/>
          <p:nvPr/>
        </p:nvSpPr>
        <p:spPr>
          <a:xfrm>
            <a:off x="447962" y="2668932"/>
            <a:ext cx="6410038" cy="477981"/>
          </a:xfrm>
          <a:prstGeom prst="frame">
            <a:avLst>
              <a:gd name="adj1" fmla="val 4087"/>
            </a:avLst>
          </a:prstGeom>
          <a:solidFill>
            <a:srgbClr val="FF0E0E"/>
          </a:solidFill>
          <a:ln>
            <a:solidFill>
              <a:srgbClr val="FF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A115E197-02E6-48F1-A5BB-58C56C403E28}"/>
              </a:ext>
            </a:extLst>
          </p:cNvPr>
          <p:cNvGraphicFramePr/>
          <p:nvPr/>
        </p:nvGraphicFramePr>
        <p:xfrm>
          <a:off x="7571260" y="2370080"/>
          <a:ext cx="4074619" cy="1714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7C6B291-5BB1-4C67-BF99-FAE1E995BD16}"/>
              </a:ext>
            </a:extLst>
          </p:cNvPr>
          <p:cNvSpPr/>
          <p:nvPr/>
        </p:nvSpPr>
        <p:spPr>
          <a:xfrm>
            <a:off x="7183573" y="2760785"/>
            <a:ext cx="387687" cy="240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7E5662B4-83B9-415D-AD88-594B47456699}"/>
              </a:ext>
            </a:extLst>
          </p:cNvPr>
          <p:cNvCxnSpPr/>
          <p:nvPr/>
        </p:nvCxnSpPr>
        <p:spPr>
          <a:xfrm>
            <a:off x="7183572" y="3490546"/>
            <a:ext cx="576000" cy="16920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0C87EF2E-BE0B-41C9-B259-14F7E69761C0}"/>
              </a:ext>
            </a:extLst>
          </p:cNvPr>
          <p:cNvGraphicFramePr/>
          <p:nvPr/>
        </p:nvGraphicFramePr>
        <p:xfrm>
          <a:off x="7571260" y="4475306"/>
          <a:ext cx="4074619" cy="1714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DA927CF-DB10-45CA-891D-5C3F38000919}"/>
              </a:ext>
            </a:extLst>
          </p:cNvPr>
          <p:cNvGraphicFramePr>
            <a:graphicFrameLocks noGrp="1"/>
          </p:cNvGraphicFramePr>
          <p:nvPr/>
        </p:nvGraphicFramePr>
        <p:xfrm>
          <a:off x="7832820" y="3948557"/>
          <a:ext cx="3627660" cy="331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915">
                  <a:extLst>
                    <a:ext uri="{9D8B030D-6E8A-4147-A177-3AD203B41FA5}">
                      <a16:colId xmlns:a16="http://schemas.microsoft.com/office/drawing/2014/main" val="548986060"/>
                    </a:ext>
                  </a:extLst>
                </a:gridCol>
                <a:gridCol w="906915">
                  <a:extLst>
                    <a:ext uri="{9D8B030D-6E8A-4147-A177-3AD203B41FA5}">
                      <a16:colId xmlns:a16="http://schemas.microsoft.com/office/drawing/2014/main" val="1287772546"/>
                    </a:ext>
                  </a:extLst>
                </a:gridCol>
                <a:gridCol w="906915">
                  <a:extLst>
                    <a:ext uri="{9D8B030D-6E8A-4147-A177-3AD203B41FA5}">
                      <a16:colId xmlns:a16="http://schemas.microsoft.com/office/drawing/2014/main" val="1494207141"/>
                    </a:ext>
                  </a:extLst>
                </a:gridCol>
                <a:gridCol w="906915">
                  <a:extLst>
                    <a:ext uri="{9D8B030D-6E8A-4147-A177-3AD203B41FA5}">
                      <a16:colId xmlns:a16="http://schemas.microsoft.com/office/drawing/2014/main" val="659167975"/>
                    </a:ext>
                  </a:extLst>
                </a:gridCol>
              </a:tblGrid>
              <a:tr h="3313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20</a:t>
                      </a:r>
                      <a:r>
                        <a:rPr lang="ko-KR" altLang="en-US" sz="1100" dirty="0"/>
                        <a:t>대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30</a:t>
                      </a:r>
                      <a:r>
                        <a:rPr lang="ko-KR" altLang="en-US" sz="1100" dirty="0"/>
                        <a:t>대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40</a:t>
                      </a:r>
                      <a:r>
                        <a:rPr lang="ko-KR" altLang="en-US" sz="1100" dirty="0"/>
                        <a:t>대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50</a:t>
                      </a:r>
                      <a:r>
                        <a:rPr lang="ko-KR" altLang="en-US" sz="1100" dirty="0"/>
                        <a:t>대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67556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873C9C6-A203-479D-8438-F56AE17AB22D}"/>
              </a:ext>
            </a:extLst>
          </p:cNvPr>
          <p:cNvGraphicFramePr>
            <a:graphicFrameLocks noGrp="1"/>
          </p:cNvGraphicFramePr>
          <p:nvPr/>
        </p:nvGraphicFramePr>
        <p:xfrm>
          <a:off x="7832820" y="6024129"/>
          <a:ext cx="3627660" cy="331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915">
                  <a:extLst>
                    <a:ext uri="{9D8B030D-6E8A-4147-A177-3AD203B41FA5}">
                      <a16:colId xmlns:a16="http://schemas.microsoft.com/office/drawing/2014/main" val="548986060"/>
                    </a:ext>
                  </a:extLst>
                </a:gridCol>
                <a:gridCol w="906915">
                  <a:extLst>
                    <a:ext uri="{9D8B030D-6E8A-4147-A177-3AD203B41FA5}">
                      <a16:colId xmlns:a16="http://schemas.microsoft.com/office/drawing/2014/main" val="1287772546"/>
                    </a:ext>
                  </a:extLst>
                </a:gridCol>
                <a:gridCol w="906915">
                  <a:extLst>
                    <a:ext uri="{9D8B030D-6E8A-4147-A177-3AD203B41FA5}">
                      <a16:colId xmlns:a16="http://schemas.microsoft.com/office/drawing/2014/main" val="1494207141"/>
                    </a:ext>
                  </a:extLst>
                </a:gridCol>
                <a:gridCol w="906915">
                  <a:extLst>
                    <a:ext uri="{9D8B030D-6E8A-4147-A177-3AD203B41FA5}">
                      <a16:colId xmlns:a16="http://schemas.microsoft.com/office/drawing/2014/main" val="659167975"/>
                    </a:ext>
                  </a:extLst>
                </a:gridCol>
              </a:tblGrid>
              <a:tr h="3313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20</a:t>
                      </a:r>
                      <a:r>
                        <a:rPr lang="ko-KR" altLang="en-US" sz="1100" dirty="0"/>
                        <a:t>대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30</a:t>
                      </a:r>
                      <a:r>
                        <a:rPr lang="ko-KR" altLang="en-US" sz="1100" dirty="0"/>
                        <a:t>대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40</a:t>
                      </a:r>
                      <a:r>
                        <a:rPr lang="ko-KR" altLang="en-US" sz="1100" dirty="0"/>
                        <a:t>대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50</a:t>
                      </a:r>
                      <a:r>
                        <a:rPr lang="ko-KR" altLang="en-US" sz="1100" dirty="0"/>
                        <a:t>대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67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765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1C3A69-04BA-843C-A681-B23C56C2FA81}"/>
              </a:ext>
            </a:extLst>
          </p:cNvPr>
          <p:cNvSpPr/>
          <p:nvPr/>
        </p:nvSpPr>
        <p:spPr>
          <a:xfrm>
            <a:off x="447962" y="464075"/>
            <a:ext cx="8423564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BACKGROUND | </a:t>
            </a:r>
            <a:endParaRPr lang="ko-KR" altLang="en-US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9703E-64B9-5B86-62A1-74033B84E89B}"/>
              </a:ext>
            </a:extLst>
          </p:cNvPr>
          <p:cNvSpPr txBox="1"/>
          <p:nvPr/>
        </p:nvSpPr>
        <p:spPr>
          <a:xfrm>
            <a:off x="447962" y="1133442"/>
            <a:ext cx="11374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0D0D0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ㅌㅌㅌ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15B8F0-28BF-B951-F505-7983F4FE2C8C}"/>
              </a:ext>
            </a:extLst>
          </p:cNvPr>
          <p:cNvSpPr/>
          <p:nvPr/>
        </p:nvSpPr>
        <p:spPr>
          <a:xfrm>
            <a:off x="447962" y="2046741"/>
            <a:ext cx="4973855" cy="7154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현대 사회에서 </a:t>
            </a:r>
            <a:r>
              <a:rPr lang="en-US" altLang="ko-KR" dirty="0"/>
              <a:t>‘</a:t>
            </a:r>
            <a:r>
              <a:rPr lang="ko-KR" altLang="en-US" dirty="0"/>
              <a:t>시간은 곧 금</a:t>
            </a:r>
            <a:r>
              <a:rPr lang="en-US" altLang="ko-KR" dirty="0"/>
              <a:t>＇</a:t>
            </a:r>
            <a:r>
              <a:rPr lang="ko-KR" altLang="en-US" dirty="0"/>
              <a:t>이라는 인식이 더욱 </a:t>
            </a:r>
            <a:r>
              <a:rPr lang="ko-KR" altLang="en-US" dirty="0" err="1"/>
              <a:t>짙어지는</a:t>
            </a:r>
            <a:r>
              <a:rPr lang="ko-KR" altLang="en-US" dirty="0"/>
              <a:t> 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29DA5-7903-58F6-7702-A3C9D5B29E59}"/>
              </a:ext>
            </a:extLst>
          </p:cNvPr>
          <p:cNvSpPr txBox="1"/>
          <p:nvPr/>
        </p:nvSpPr>
        <p:spPr>
          <a:xfrm>
            <a:off x="300180" y="6497628"/>
            <a:ext cx="11670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https://www.madtimes.org/news/articleView.html?idxno=19013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A6DFF-6554-5ECD-EEA1-7BE044498C0E}"/>
              </a:ext>
            </a:extLst>
          </p:cNvPr>
          <p:cNvSpPr txBox="1"/>
          <p:nvPr/>
        </p:nvSpPr>
        <p:spPr>
          <a:xfrm>
            <a:off x="1338868" y="370284"/>
            <a:ext cx="586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</a:rPr>
              <a:t>시장조사업체 </a:t>
            </a:r>
            <a:r>
              <a:rPr lang="ko-KR" altLang="en-US" sz="1200" dirty="0" err="1">
                <a:solidFill>
                  <a:srgbClr val="0D0D0D"/>
                </a:solidFill>
              </a:rPr>
              <a:t>엠브레인의</a:t>
            </a:r>
            <a:r>
              <a:rPr lang="ko-KR" altLang="en-US" sz="1200" dirty="0">
                <a:solidFill>
                  <a:srgbClr val="0D0D0D"/>
                </a:solidFill>
              </a:rPr>
              <a:t> </a:t>
            </a:r>
            <a:r>
              <a:rPr lang="ko-KR" altLang="en-US" sz="1200" dirty="0" err="1">
                <a:solidFill>
                  <a:srgbClr val="0D0D0D"/>
                </a:solidFill>
              </a:rPr>
              <a:t>트렌드모니터</a:t>
            </a:r>
            <a:r>
              <a:rPr lang="ko-KR" altLang="en-US" sz="1200" dirty="0">
                <a:solidFill>
                  <a:srgbClr val="0D0D0D"/>
                </a:solidFill>
              </a:rPr>
              <a:t> 설문에 의하면 전체 응답자 중 </a:t>
            </a:r>
            <a:r>
              <a:rPr lang="en-US" altLang="ko-KR" sz="1200" dirty="0">
                <a:solidFill>
                  <a:srgbClr val="0D0D0D"/>
                </a:solidFill>
              </a:rPr>
              <a:t>82.4%</a:t>
            </a:r>
            <a:r>
              <a:rPr lang="ko-KR" altLang="en-US" sz="1200" dirty="0">
                <a:solidFill>
                  <a:srgbClr val="0D0D0D"/>
                </a:solidFill>
              </a:rPr>
              <a:t>가 </a:t>
            </a:r>
            <a:r>
              <a:rPr lang="en-US" altLang="ko-KR" sz="1200" dirty="0">
                <a:solidFill>
                  <a:srgbClr val="0D0D0D"/>
                </a:solidFill>
              </a:rPr>
              <a:t>‘</a:t>
            </a:r>
            <a:r>
              <a:rPr lang="ko-KR" altLang="en-US" sz="1200" dirty="0">
                <a:solidFill>
                  <a:srgbClr val="0D0D0D"/>
                </a:solidFill>
              </a:rPr>
              <a:t>시간</a:t>
            </a:r>
            <a:r>
              <a:rPr lang="en-US" altLang="ko-KR" sz="1200" dirty="0">
                <a:solidFill>
                  <a:srgbClr val="0D0D0D"/>
                </a:solidFill>
              </a:rPr>
              <a:t>’</a:t>
            </a:r>
            <a:r>
              <a:rPr lang="ko-KR" altLang="en-US" sz="1200" dirty="0">
                <a:solidFill>
                  <a:srgbClr val="0D0D0D"/>
                </a:solidFill>
              </a:rPr>
              <a:t>을 가장 큰 자원으로 여기고 있으며 시간을 아껴주는 서비스에 대한 관심 </a:t>
            </a:r>
            <a:r>
              <a:rPr lang="en-US" altLang="ko-KR" sz="1200" dirty="0">
                <a:solidFill>
                  <a:srgbClr val="0D0D0D"/>
                </a:solidFill>
              </a:rPr>
              <a:t>(60%)</a:t>
            </a:r>
            <a:r>
              <a:rPr lang="ko-KR" altLang="en-US" sz="1200" dirty="0">
                <a:solidFill>
                  <a:srgbClr val="0D0D0D"/>
                </a:solidFill>
              </a:rPr>
              <a:t>도 높은 편으로 나타남</a:t>
            </a:r>
            <a:r>
              <a:rPr lang="en-US" altLang="ko-KR" sz="1200" dirty="0">
                <a:solidFill>
                  <a:srgbClr val="0D0D0D"/>
                </a:solidFill>
              </a:rPr>
              <a:t>. </a:t>
            </a:r>
            <a:br>
              <a:rPr lang="en-US" altLang="ko-KR" sz="1200" dirty="0">
                <a:solidFill>
                  <a:srgbClr val="0D0D0D"/>
                </a:solidFill>
              </a:rPr>
            </a:br>
            <a:r>
              <a:rPr lang="en-US" altLang="ko-KR" sz="1200" dirty="0">
                <a:solidFill>
                  <a:srgbClr val="0D0D0D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1200" dirty="0">
                <a:solidFill>
                  <a:srgbClr val="0D0D0D"/>
                </a:solidFill>
                <a:sym typeface="Wingdings" panose="05000000000000000000" pitchFamily="2" charset="2"/>
              </a:rPr>
              <a:t> 이는 특히 </a:t>
            </a:r>
            <a:r>
              <a:rPr lang="en-US" altLang="ko-KR" sz="1200" dirty="0">
                <a:solidFill>
                  <a:srgbClr val="0D0D0D"/>
                </a:solidFill>
                <a:sym typeface="Wingdings" panose="05000000000000000000" pitchFamily="2" charset="2"/>
              </a:rPr>
              <a:t>2030 </a:t>
            </a:r>
            <a:r>
              <a:rPr lang="ko-KR" altLang="en-US" sz="1200" dirty="0" err="1">
                <a:solidFill>
                  <a:srgbClr val="0D0D0D"/>
                </a:solidFill>
                <a:sym typeface="Wingdings" panose="05000000000000000000" pitchFamily="2" charset="2"/>
              </a:rPr>
              <a:t>저연령층에서</a:t>
            </a:r>
            <a:r>
              <a:rPr lang="ko-KR" altLang="en-US" sz="1200" dirty="0">
                <a:solidFill>
                  <a:srgbClr val="0D0D0D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200" dirty="0" err="1">
                <a:solidFill>
                  <a:srgbClr val="0D0D0D"/>
                </a:solidFill>
                <a:sym typeface="Wingdings" panose="05000000000000000000" pitchFamily="2" charset="2"/>
              </a:rPr>
              <a:t>두트러짐</a:t>
            </a:r>
            <a:r>
              <a:rPr lang="ko-KR" altLang="en-US" sz="1200" dirty="0">
                <a:solidFill>
                  <a:srgbClr val="0D0D0D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20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대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64.8%, 30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대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62.0%, 40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대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58.4%. 50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대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54.8%)</a:t>
            </a:r>
            <a:b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</a:b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  <a:sym typeface="Wingdings" panose="05000000000000000000" pitchFamily="2" charset="2"/>
              </a:rPr>
              <a:t> 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  <a:sym typeface="Wingdings" panose="05000000000000000000" pitchFamily="2" charset="2"/>
              </a:rPr>
              <a:t>시간 절약 서비스에 대한 비용 지불 의향 또한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  <a:sym typeface="Wingdings" panose="05000000000000000000" pitchFamily="2" charset="2"/>
              </a:rPr>
              <a:t>2030 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  <a:sym typeface="Wingdings" panose="05000000000000000000" pitchFamily="2" charset="2"/>
              </a:rPr>
              <a:t>에서 상대적으로 높게 나타남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  <a:sym typeface="Wingdings" panose="05000000000000000000" pitchFamily="2" charset="2"/>
              </a:rPr>
              <a:t>(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20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대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43.2%, 30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대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36.8%, 40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대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34.4%, 50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대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36.0%)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다만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시간 절약도 중요하지만 비용과의 밸런스가 더 중요</a:t>
            </a:r>
            <a:endParaRPr lang="ko-KR" altLang="en-US" sz="1200" dirty="0">
              <a:solidFill>
                <a:srgbClr val="0D0D0D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41051F-26B3-B5E8-8217-B945A01A0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974" y="0"/>
            <a:ext cx="4306918" cy="2673454"/>
          </a:xfrm>
          <a:prstGeom prst="rect">
            <a:avLst/>
          </a:prstGeom>
        </p:spPr>
      </p:pic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BFD5CAEF-911F-4A41-BB35-632E031CBF84}"/>
              </a:ext>
            </a:extLst>
          </p:cNvPr>
          <p:cNvGraphicFramePr/>
          <p:nvPr/>
        </p:nvGraphicFramePr>
        <p:xfrm>
          <a:off x="6076958" y="2373092"/>
          <a:ext cx="3304032" cy="2867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BE04B02A-331D-4BB1-A706-BFC93986FE31}"/>
              </a:ext>
            </a:extLst>
          </p:cNvPr>
          <p:cNvGraphicFramePr/>
          <p:nvPr/>
        </p:nvGraphicFramePr>
        <p:xfrm>
          <a:off x="8097843" y="3295917"/>
          <a:ext cx="3304032" cy="2867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표 12">
            <a:extLst>
              <a:ext uri="{FF2B5EF4-FFF2-40B4-BE49-F238E27FC236}">
                <a16:creationId xmlns:a16="http://schemas.microsoft.com/office/drawing/2014/main" id="{E6B0B62C-99F8-4130-9CCC-DAEF116FF5F8}"/>
              </a:ext>
            </a:extLst>
          </p:cNvPr>
          <p:cNvGraphicFramePr>
            <a:graphicFrameLocks noGrp="1"/>
          </p:cNvGraphicFramePr>
          <p:nvPr/>
        </p:nvGraphicFramePr>
        <p:xfrm>
          <a:off x="447962" y="3057042"/>
          <a:ext cx="4834252" cy="77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34252">
                  <a:extLst>
                    <a:ext uri="{9D8B030D-6E8A-4147-A177-3AD203B41FA5}">
                      <a16:colId xmlns:a16="http://schemas.microsoft.com/office/drawing/2014/main" val="4253501580"/>
                    </a:ext>
                  </a:extLst>
                </a:gridCol>
              </a:tblGrid>
              <a:tr h="2414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현대사회에서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시간</a:t>
                      </a:r>
                      <a:r>
                        <a:rPr lang="en-US" altLang="ko-KR" sz="1100" dirty="0"/>
                        <a:t>＇</a:t>
                      </a:r>
                      <a:r>
                        <a:rPr lang="ko-KR" altLang="en-US" sz="1100" dirty="0"/>
                        <a:t>은 가장 큰 자원이라고 생각한다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9539144"/>
                  </a:ext>
                </a:extLst>
              </a:tr>
              <a:tr h="2414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나는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시간이 곧 돈</a:t>
                      </a:r>
                      <a:r>
                        <a:rPr lang="en-US" altLang="ko-KR" sz="1100" dirty="0"/>
                        <a:t>＇</a:t>
                      </a:r>
                      <a:r>
                        <a:rPr lang="ko-KR" altLang="en-US" sz="1100" dirty="0"/>
                        <a:t>이라 생한다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3510465"/>
                  </a:ext>
                </a:extLst>
              </a:tr>
              <a:tr h="2414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앞으로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시간 절약</a:t>
                      </a:r>
                      <a:r>
                        <a:rPr lang="en-US" altLang="ko-KR" sz="1100" dirty="0"/>
                        <a:t>‘ </a:t>
                      </a:r>
                      <a:r>
                        <a:rPr lang="ko-KR" altLang="en-US" sz="1100" dirty="0"/>
                        <a:t>서비스가 더 많아지면 좋겠다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815926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A33992-7614-4E83-8B6D-42A37F9CD9F7}"/>
              </a:ext>
            </a:extLst>
          </p:cNvPr>
          <p:cNvGraphicFramePr>
            <a:graphicFrameLocks noGrp="1"/>
          </p:cNvGraphicFramePr>
          <p:nvPr/>
        </p:nvGraphicFramePr>
        <p:xfrm>
          <a:off x="447962" y="4019147"/>
          <a:ext cx="4834252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34252">
                  <a:extLst>
                    <a:ext uri="{9D8B030D-6E8A-4147-A177-3AD203B41FA5}">
                      <a16:colId xmlns:a16="http://schemas.microsoft.com/office/drawing/2014/main" val="2690555537"/>
                    </a:ext>
                  </a:extLst>
                </a:gridCol>
              </a:tblGrid>
              <a:tr h="2414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시간</a:t>
                      </a:r>
                      <a:r>
                        <a:rPr lang="en-US" altLang="ko-KR" sz="1100" dirty="0"/>
                        <a:t>’</a:t>
                      </a:r>
                      <a:r>
                        <a:rPr lang="ko-KR" altLang="en-US" sz="1100" dirty="0"/>
                        <a:t>을 아껴주는 서비스라도 높은 비용은 부담 될 것 같다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1936202"/>
                  </a:ext>
                </a:extLst>
              </a:tr>
              <a:tr h="2414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고물가 시대에는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시간 절약</a:t>
                      </a:r>
                      <a:r>
                        <a:rPr lang="en-US" altLang="ko-KR" sz="1100" dirty="0"/>
                        <a:t>＇</a:t>
                      </a:r>
                      <a:r>
                        <a:rPr lang="ko-KR" altLang="en-US" sz="1100" dirty="0"/>
                        <a:t>보다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비용 절약</a:t>
                      </a:r>
                      <a:r>
                        <a:rPr lang="en-US" altLang="ko-KR" sz="1100" dirty="0"/>
                        <a:t>＇</a:t>
                      </a:r>
                      <a:r>
                        <a:rPr lang="ko-KR" altLang="en-US" sz="1100" dirty="0"/>
                        <a:t>이 더 중요해질 것 같다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2018076"/>
                  </a:ext>
                </a:extLst>
              </a:tr>
              <a:tr h="2414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시간이 돈인 시대지만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이런 서비스를 이용할 만한 여유가 없다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6147325"/>
                  </a:ext>
                </a:extLst>
              </a:tr>
              <a:tr h="2414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시간 절약 서비스 이용 여부가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상대적 박탈감</a:t>
                      </a:r>
                      <a:r>
                        <a:rPr lang="en-US" altLang="ko-KR" sz="1100" dirty="0"/>
                        <a:t>＇</a:t>
                      </a:r>
                      <a:r>
                        <a:rPr lang="ko-KR" altLang="en-US" sz="1100" dirty="0"/>
                        <a:t>을 느끼게 할 것 같다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767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793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순서도: 수동 연산 34">
            <a:extLst>
              <a:ext uri="{FF2B5EF4-FFF2-40B4-BE49-F238E27FC236}">
                <a16:creationId xmlns:a16="http://schemas.microsoft.com/office/drawing/2014/main" id="{2B43D943-BD6D-4137-8EE3-D9BFD5ED6E2A}"/>
              </a:ext>
            </a:extLst>
          </p:cNvPr>
          <p:cNvSpPr/>
          <p:nvPr/>
        </p:nvSpPr>
        <p:spPr>
          <a:xfrm rot="10800000">
            <a:off x="-2901331" y="4511481"/>
            <a:ext cx="2965141" cy="597228"/>
          </a:xfrm>
          <a:prstGeom prst="flowChartManualOperation">
            <a:avLst/>
          </a:prstGeom>
          <a:gradFill>
            <a:gsLst>
              <a:gs pos="0">
                <a:schemeClr val="bg2">
                  <a:lumMod val="75000"/>
                  <a:alpha val="50000"/>
                </a:schemeClr>
              </a:gs>
              <a:gs pos="0">
                <a:schemeClr val="bg2">
                  <a:lumMod val="90000"/>
                  <a:alpha val="50000"/>
                </a:schemeClr>
              </a:gs>
              <a:gs pos="15000">
                <a:schemeClr val="bg1">
                  <a:alpha val="50000"/>
                  <a:lumMod val="87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8A206A-7BEB-4D7D-B416-F81E51E6664C}"/>
              </a:ext>
            </a:extLst>
          </p:cNvPr>
          <p:cNvSpPr/>
          <p:nvPr/>
        </p:nvSpPr>
        <p:spPr>
          <a:xfrm>
            <a:off x="447962" y="464075"/>
            <a:ext cx="9343738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BACKGROUND |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시간에 대한 중요성 및 시간 단축에 대한 니즈 상승</a:t>
            </a: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67FE683C-2F35-46BF-ABF2-01A7CDE69D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2231580"/>
              </p:ext>
            </p:extLst>
          </p:nvPr>
        </p:nvGraphicFramePr>
        <p:xfrm>
          <a:off x="281752" y="2671794"/>
          <a:ext cx="3657434" cy="2402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29B25747-DBFC-4B84-9223-CFD66C2D29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9251292"/>
              </p:ext>
            </p:extLst>
          </p:nvPr>
        </p:nvGraphicFramePr>
        <p:xfrm>
          <a:off x="4296350" y="2671794"/>
          <a:ext cx="3657434" cy="2402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7B215C9C-AAE7-4CB9-8957-1B4004AACC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6978480"/>
              </p:ext>
            </p:extLst>
          </p:nvPr>
        </p:nvGraphicFramePr>
        <p:xfrm>
          <a:off x="4375069" y="4865194"/>
          <a:ext cx="3384393" cy="1408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B3BF72B-36B2-4EB5-8D54-CACF80F3F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752150"/>
              </p:ext>
            </p:extLst>
          </p:nvPr>
        </p:nvGraphicFramePr>
        <p:xfrm>
          <a:off x="4386043" y="6224016"/>
          <a:ext cx="3627660" cy="331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915">
                  <a:extLst>
                    <a:ext uri="{9D8B030D-6E8A-4147-A177-3AD203B41FA5}">
                      <a16:colId xmlns:a16="http://schemas.microsoft.com/office/drawing/2014/main" val="548986060"/>
                    </a:ext>
                  </a:extLst>
                </a:gridCol>
                <a:gridCol w="906915">
                  <a:extLst>
                    <a:ext uri="{9D8B030D-6E8A-4147-A177-3AD203B41FA5}">
                      <a16:colId xmlns:a16="http://schemas.microsoft.com/office/drawing/2014/main" val="1287772546"/>
                    </a:ext>
                  </a:extLst>
                </a:gridCol>
                <a:gridCol w="906915">
                  <a:extLst>
                    <a:ext uri="{9D8B030D-6E8A-4147-A177-3AD203B41FA5}">
                      <a16:colId xmlns:a16="http://schemas.microsoft.com/office/drawing/2014/main" val="1494207141"/>
                    </a:ext>
                  </a:extLst>
                </a:gridCol>
                <a:gridCol w="906915">
                  <a:extLst>
                    <a:ext uri="{9D8B030D-6E8A-4147-A177-3AD203B41FA5}">
                      <a16:colId xmlns:a16="http://schemas.microsoft.com/office/drawing/2014/main" val="659167975"/>
                    </a:ext>
                  </a:extLst>
                </a:gridCol>
              </a:tblGrid>
              <a:tr h="3313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20</a:t>
                      </a:r>
                      <a:r>
                        <a:rPr lang="ko-KR" altLang="en-US" sz="1100" dirty="0"/>
                        <a:t>대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30</a:t>
                      </a:r>
                      <a:r>
                        <a:rPr lang="ko-KR" altLang="en-US" sz="1100" dirty="0"/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40</a:t>
                      </a:r>
                      <a:r>
                        <a:rPr lang="ko-KR" altLang="en-US" sz="1100" dirty="0"/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50</a:t>
                      </a:r>
                      <a:r>
                        <a:rPr lang="ko-KR" altLang="en-US" sz="1100" dirty="0"/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567556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4B4BF627-5FD2-45D1-8C2F-385A48CDBB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2220964"/>
              </p:ext>
            </p:extLst>
          </p:nvPr>
        </p:nvGraphicFramePr>
        <p:xfrm>
          <a:off x="360470" y="4865194"/>
          <a:ext cx="3384393" cy="1408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E6EFB364-44A5-4544-9A52-EE918A3541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07989"/>
              </p:ext>
            </p:extLst>
          </p:nvPr>
        </p:nvGraphicFramePr>
        <p:xfrm>
          <a:off x="8310948" y="2671794"/>
          <a:ext cx="3657434" cy="2402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6CB8BAA5-8DD5-4171-97E6-3396FF12AE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588531"/>
              </p:ext>
            </p:extLst>
          </p:nvPr>
        </p:nvGraphicFramePr>
        <p:xfrm>
          <a:off x="8447136" y="4865194"/>
          <a:ext cx="3384393" cy="1408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CBC22E8-1B96-4A65-BDA6-7AF9C7530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41476"/>
              </p:ext>
            </p:extLst>
          </p:nvPr>
        </p:nvGraphicFramePr>
        <p:xfrm>
          <a:off x="8402290" y="6205491"/>
          <a:ext cx="3627660" cy="331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915">
                  <a:extLst>
                    <a:ext uri="{9D8B030D-6E8A-4147-A177-3AD203B41FA5}">
                      <a16:colId xmlns:a16="http://schemas.microsoft.com/office/drawing/2014/main" val="548986060"/>
                    </a:ext>
                  </a:extLst>
                </a:gridCol>
                <a:gridCol w="906915">
                  <a:extLst>
                    <a:ext uri="{9D8B030D-6E8A-4147-A177-3AD203B41FA5}">
                      <a16:colId xmlns:a16="http://schemas.microsoft.com/office/drawing/2014/main" val="1287772546"/>
                    </a:ext>
                  </a:extLst>
                </a:gridCol>
                <a:gridCol w="906915">
                  <a:extLst>
                    <a:ext uri="{9D8B030D-6E8A-4147-A177-3AD203B41FA5}">
                      <a16:colId xmlns:a16="http://schemas.microsoft.com/office/drawing/2014/main" val="1494207141"/>
                    </a:ext>
                  </a:extLst>
                </a:gridCol>
                <a:gridCol w="906915">
                  <a:extLst>
                    <a:ext uri="{9D8B030D-6E8A-4147-A177-3AD203B41FA5}">
                      <a16:colId xmlns:a16="http://schemas.microsoft.com/office/drawing/2014/main" val="659167975"/>
                    </a:ext>
                  </a:extLst>
                </a:gridCol>
              </a:tblGrid>
              <a:tr h="3313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20</a:t>
                      </a:r>
                      <a:r>
                        <a:rPr lang="ko-KR" altLang="en-US" sz="1100" dirty="0"/>
                        <a:t>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30</a:t>
                      </a:r>
                      <a:r>
                        <a:rPr lang="ko-KR" altLang="en-US" sz="1100" dirty="0"/>
                        <a:t>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40</a:t>
                      </a:r>
                      <a:r>
                        <a:rPr lang="ko-KR" altLang="en-US" sz="1100" dirty="0"/>
                        <a:t>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50</a:t>
                      </a:r>
                      <a:r>
                        <a:rPr lang="ko-KR" altLang="en-US" sz="1100" dirty="0"/>
                        <a:t>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56755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284CBDF-472D-4C8D-8A12-BA28E9A1F987}"/>
              </a:ext>
            </a:extLst>
          </p:cNvPr>
          <p:cNvSpPr txBox="1"/>
          <p:nvPr/>
        </p:nvSpPr>
        <p:spPr>
          <a:xfrm>
            <a:off x="10462378" y="1582542"/>
            <a:ext cx="1463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(n=1000, unit=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</a:rPr>
              <a:t>동의률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%)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C5F073-86B5-403D-A634-D8E7A1F97599}"/>
              </a:ext>
            </a:extLst>
          </p:cNvPr>
          <p:cNvSpPr/>
          <p:nvPr/>
        </p:nvSpPr>
        <p:spPr>
          <a:xfrm>
            <a:off x="6679475" y="-852895"/>
            <a:ext cx="5512525" cy="7154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시장조사업체 자체 조사 진행 결과 </a:t>
            </a:r>
            <a:r>
              <a:rPr lang="en-US" altLang="ko-KR" dirty="0"/>
              <a:t>10</a:t>
            </a:r>
            <a:r>
              <a:rPr lang="ko-KR" altLang="en-US" dirty="0"/>
              <a:t>명중 </a:t>
            </a:r>
            <a:r>
              <a:rPr lang="en-US" altLang="ko-KR" dirty="0"/>
              <a:t>8</a:t>
            </a:r>
            <a:r>
              <a:rPr lang="ko-KR" altLang="en-US" dirty="0"/>
              <a:t>명은 </a:t>
            </a:r>
            <a:r>
              <a:rPr lang="en-US" altLang="ko-KR" dirty="0"/>
              <a:t>‘</a:t>
            </a:r>
            <a:r>
              <a:rPr lang="ko-KR" altLang="en-US" dirty="0"/>
              <a:t>시간은 가장 큰 자원</a:t>
            </a:r>
            <a:r>
              <a:rPr lang="en-US" altLang="ko-KR" dirty="0"/>
              <a:t>’</a:t>
            </a:r>
            <a:r>
              <a:rPr lang="ko-KR" altLang="en-US" dirty="0"/>
              <a:t>으로 응답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87FCDA0-9E79-4A52-A51A-3626076FEC5F}"/>
              </a:ext>
            </a:extLst>
          </p:cNvPr>
          <p:cNvSpPr/>
          <p:nvPr/>
        </p:nvSpPr>
        <p:spPr>
          <a:xfrm>
            <a:off x="281752" y="1966987"/>
            <a:ext cx="3553648" cy="763296"/>
          </a:xfrm>
          <a:prstGeom prst="roundRect">
            <a:avLst/>
          </a:prstGeom>
          <a:noFill/>
          <a:ln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현대 사회에서 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시간</a:t>
            </a:r>
            <a:r>
              <a:rPr lang="en-US" altLang="ko-KR" sz="1400" dirty="0">
                <a:solidFill>
                  <a:schemeClr val="tx1"/>
                </a:solidFill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</a:rPr>
              <a:t>은 가장 큰 자원이라고 생각한다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751A321-B088-4418-B299-35B26966E0A2}"/>
              </a:ext>
            </a:extLst>
          </p:cNvPr>
          <p:cNvSpPr/>
          <p:nvPr/>
        </p:nvSpPr>
        <p:spPr>
          <a:xfrm>
            <a:off x="4319176" y="1966987"/>
            <a:ext cx="3553648" cy="763296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나는 시간이 곧 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돈</a:t>
            </a:r>
            <a:r>
              <a:rPr lang="en-US" altLang="ko-KR" sz="1400" dirty="0">
                <a:solidFill>
                  <a:schemeClr val="tx1"/>
                </a:solidFill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</a:rPr>
              <a:t>이라고 생각한다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94B5D0D-CE4C-491A-AC87-C64DCCA57350}"/>
              </a:ext>
            </a:extLst>
          </p:cNvPr>
          <p:cNvSpPr/>
          <p:nvPr/>
        </p:nvSpPr>
        <p:spPr>
          <a:xfrm>
            <a:off x="8356600" y="1966987"/>
            <a:ext cx="3553648" cy="763296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나는 요즘 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시간</a:t>
            </a:r>
            <a:r>
              <a:rPr lang="en-US" altLang="ko-KR" sz="1400" dirty="0">
                <a:solidFill>
                  <a:schemeClr val="tx1"/>
                </a:solidFill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</a:rPr>
              <a:t>을 아껴주는 서비스에 대해 관심이 간다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B55E17B-BCB2-4875-853F-52F548CDC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44156"/>
              </p:ext>
            </p:extLst>
          </p:nvPr>
        </p:nvGraphicFramePr>
        <p:xfrm>
          <a:off x="360471" y="6224016"/>
          <a:ext cx="3627660" cy="331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915">
                  <a:extLst>
                    <a:ext uri="{9D8B030D-6E8A-4147-A177-3AD203B41FA5}">
                      <a16:colId xmlns:a16="http://schemas.microsoft.com/office/drawing/2014/main" val="548986060"/>
                    </a:ext>
                  </a:extLst>
                </a:gridCol>
                <a:gridCol w="906915">
                  <a:extLst>
                    <a:ext uri="{9D8B030D-6E8A-4147-A177-3AD203B41FA5}">
                      <a16:colId xmlns:a16="http://schemas.microsoft.com/office/drawing/2014/main" val="1287772546"/>
                    </a:ext>
                  </a:extLst>
                </a:gridCol>
                <a:gridCol w="906915">
                  <a:extLst>
                    <a:ext uri="{9D8B030D-6E8A-4147-A177-3AD203B41FA5}">
                      <a16:colId xmlns:a16="http://schemas.microsoft.com/office/drawing/2014/main" val="1494207141"/>
                    </a:ext>
                  </a:extLst>
                </a:gridCol>
                <a:gridCol w="906915">
                  <a:extLst>
                    <a:ext uri="{9D8B030D-6E8A-4147-A177-3AD203B41FA5}">
                      <a16:colId xmlns:a16="http://schemas.microsoft.com/office/drawing/2014/main" val="659167975"/>
                    </a:ext>
                  </a:extLst>
                </a:gridCol>
              </a:tblGrid>
              <a:tr h="3313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20</a:t>
                      </a:r>
                      <a:r>
                        <a:rPr lang="ko-KR" altLang="en-US" sz="1100" dirty="0"/>
                        <a:t>대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30</a:t>
                      </a:r>
                      <a:r>
                        <a:rPr lang="ko-KR" altLang="en-US" sz="1100" dirty="0"/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40</a:t>
                      </a:r>
                      <a:r>
                        <a:rPr lang="ko-KR" altLang="en-US" sz="1100" dirty="0"/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50</a:t>
                      </a:r>
                      <a:r>
                        <a:rPr lang="ko-KR" altLang="en-US" sz="1100" dirty="0"/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567556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B455082E-655F-4B90-B6CA-8328A6005038}"/>
              </a:ext>
            </a:extLst>
          </p:cNvPr>
          <p:cNvGrpSpPr/>
          <p:nvPr/>
        </p:nvGrpSpPr>
        <p:grpSpPr>
          <a:xfrm>
            <a:off x="-404669" y="406694"/>
            <a:ext cx="330200" cy="3648853"/>
            <a:chOff x="-404669" y="406694"/>
            <a:chExt cx="330200" cy="364885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95904C-4D04-4B47-918C-35CD4658C0C2}"/>
                </a:ext>
              </a:extLst>
            </p:cNvPr>
            <p:cNvSpPr/>
            <p:nvPr/>
          </p:nvSpPr>
          <p:spPr>
            <a:xfrm>
              <a:off x="-404669" y="406694"/>
              <a:ext cx="330200" cy="370556"/>
            </a:xfrm>
            <a:prstGeom prst="rect">
              <a:avLst/>
            </a:prstGeom>
            <a:solidFill>
              <a:srgbClr val="FF1C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A333B19-C092-4181-BCA3-EF731709ED4A}"/>
                </a:ext>
              </a:extLst>
            </p:cNvPr>
            <p:cNvSpPr/>
            <p:nvPr/>
          </p:nvSpPr>
          <p:spPr>
            <a:xfrm>
              <a:off x="-404669" y="916774"/>
              <a:ext cx="330200" cy="370556"/>
            </a:xfrm>
            <a:prstGeom prst="rect">
              <a:avLst/>
            </a:prstGeom>
            <a:solidFill>
              <a:srgbClr val="ED5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DAE8641-7BD1-481F-9DEA-B9DB1A66E20D}"/>
                </a:ext>
              </a:extLst>
            </p:cNvPr>
            <p:cNvSpPr/>
            <p:nvPr/>
          </p:nvSpPr>
          <p:spPr>
            <a:xfrm>
              <a:off x="-404669" y="1378736"/>
              <a:ext cx="330200" cy="370556"/>
            </a:xfrm>
            <a:prstGeom prst="rect">
              <a:avLst/>
            </a:prstGeom>
            <a:solidFill>
              <a:srgbClr val="F19D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2E8FED-2708-4EC4-B77E-6AF07601226F}"/>
                </a:ext>
              </a:extLst>
            </p:cNvPr>
            <p:cNvSpPr/>
            <p:nvPr/>
          </p:nvSpPr>
          <p:spPr>
            <a:xfrm>
              <a:off x="-404669" y="1839987"/>
              <a:ext cx="330200" cy="370556"/>
            </a:xfrm>
            <a:prstGeom prst="rect">
              <a:avLst/>
            </a:prstGeom>
            <a:solidFill>
              <a:srgbClr val="F7C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88A0247-FB57-43E7-837E-308EC7BEB7AE}"/>
                </a:ext>
              </a:extLst>
            </p:cNvPr>
            <p:cNvSpPr/>
            <p:nvPr/>
          </p:nvSpPr>
          <p:spPr>
            <a:xfrm>
              <a:off x="-404669" y="2301238"/>
              <a:ext cx="330200" cy="370556"/>
            </a:xfrm>
            <a:prstGeom prst="rect">
              <a:avLst/>
            </a:prstGeom>
            <a:solidFill>
              <a:srgbClr val="F3E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DD2A27-38E1-4D81-A403-CE1EC46E894A}"/>
                </a:ext>
              </a:extLst>
            </p:cNvPr>
            <p:cNvSpPr/>
            <p:nvPr/>
          </p:nvSpPr>
          <p:spPr>
            <a:xfrm>
              <a:off x="-404669" y="2762489"/>
              <a:ext cx="330200" cy="370556"/>
            </a:xfrm>
            <a:prstGeom prst="rect">
              <a:avLst/>
            </a:prstGeom>
            <a:solidFill>
              <a:srgbClr val="F6D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5B745C8-2EC6-40CF-93B0-BF0584A109FA}"/>
                </a:ext>
              </a:extLst>
            </p:cNvPr>
            <p:cNvSpPr/>
            <p:nvPr/>
          </p:nvSpPr>
          <p:spPr>
            <a:xfrm>
              <a:off x="-404669" y="3223740"/>
              <a:ext cx="330200" cy="370556"/>
            </a:xfrm>
            <a:prstGeom prst="rect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D525AFD-5CDE-4BA1-BDF6-82C8870DB931}"/>
                </a:ext>
              </a:extLst>
            </p:cNvPr>
            <p:cNvSpPr/>
            <p:nvPr/>
          </p:nvSpPr>
          <p:spPr>
            <a:xfrm>
              <a:off x="-404669" y="3684991"/>
              <a:ext cx="330200" cy="37055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92E2FC5-9EEA-4219-9E0F-E452816E001C}"/>
              </a:ext>
            </a:extLst>
          </p:cNvPr>
          <p:cNvSpPr txBox="1"/>
          <p:nvPr/>
        </p:nvSpPr>
        <p:spPr>
          <a:xfrm>
            <a:off x="300180" y="6600387"/>
            <a:ext cx="1167014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엠브레인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트렌드모니터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&gt; 2023.07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90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4C27EB-7E04-47C9-937E-FDDC8F8CAB5E}"/>
              </a:ext>
            </a:extLst>
          </p:cNvPr>
          <p:cNvSpPr/>
          <p:nvPr/>
        </p:nvSpPr>
        <p:spPr>
          <a:xfrm>
            <a:off x="447962" y="464075"/>
            <a:ext cx="9343738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BACKGROUND |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 단축 트렌드는 식사문화에도 반영됨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E442709-7236-47A4-84E6-1FF53F3E52E9}"/>
              </a:ext>
            </a:extLst>
          </p:cNvPr>
          <p:cNvGrpSpPr/>
          <p:nvPr/>
        </p:nvGrpSpPr>
        <p:grpSpPr>
          <a:xfrm>
            <a:off x="-139162" y="2361140"/>
            <a:ext cx="5258993" cy="4009240"/>
            <a:chOff x="281752" y="1543548"/>
            <a:chExt cx="5258993" cy="4009240"/>
          </a:xfrm>
        </p:grpSpPr>
        <p:graphicFrame>
          <p:nvGraphicFramePr>
            <p:cNvPr id="21" name="차트 20">
              <a:extLst>
                <a:ext uri="{FF2B5EF4-FFF2-40B4-BE49-F238E27FC236}">
                  <a16:creationId xmlns:a16="http://schemas.microsoft.com/office/drawing/2014/main" id="{D7AE6F25-9AAD-4951-800C-F253AC14EDB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25217699"/>
                </p:ext>
              </p:extLst>
            </p:nvPr>
          </p:nvGraphicFramePr>
          <p:xfrm>
            <a:off x="281752" y="1543548"/>
            <a:ext cx="3051416" cy="20046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3C572C8-8D6D-4F2E-902B-3C9F660A20F2}"/>
                </a:ext>
              </a:extLst>
            </p:cNvPr>
            <p:cNvSpPr/>
            <p:nvPr/>
          </p:nvSpPr>
          <p:spPr>
            <a:xfrm>
              <a:off x="3070504" y="1923580"/>
              <a:ext cx="2404650" cy="1174855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나는 친구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연인과의 약속을 정할 때 맛집을 우선적으로 찾아보는 편이다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AF049567-EBB4-42C8-9097-B5BA31B02768}"/>
                </a:ext>
              </a:extLst>
            </p:cNvPr>
            <p:cNvSpPr/>
            <p:nvPr/>
          </p:nvSpPr>
          <p:spPr>
            <a:xfrm>
              <a:off x="3070504" y="4025595"/>
              <a:ext cx="2404650" cy="1049766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나는 식당에서 </a:t>
              </a:r>
              <a:r>
                <a:rPr lang="en-US" altLang="ko-KR" sz="1400" dirty="0">
                  <a:solidFill>
                    <a:schemeClr val="tx1"/>
                  </a:solidFill>
                </a:rPr>
                <a:t>1</a:t>
              </a:r>
              <a:r>
                <a:rPr lang="ko-KR" altLang="en-US" sz="1400" dirty="0">
                  <a:solidFill>
                    <a:schemeClr val="tx1"/>
                  </a:solidFill>
                </a:rPr>
                <a:t>시간 이상의 긴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웨이팅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</a:rPr>
                <a:t>대기를 하는 것이 이해가지 않는다</a:t>
              </a:r>
            </a:p>
          </p:txBody>
        </p:sp>
        <p:graphicFrame>
          <p:nvGraphicFramePr>
            <p:cNvPr id="25" name="차트 24">
              <a:extLst>
                <a:ext uri="{FF2B5EF4-FFF2-40B4-BE49-F238E27FC236}">
                  <a16:creationId xmlns:a16="http://schemas.microsoft.com/office/drawing/2014/main" id="{5B37E971-8C78-406C-A115-D7B10C9F6AC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10572945"/>
                </p:ext>
              </p:extLst>
            </p:nvPr>
          </p:nvGraphicFramePr>
          <p:xfrm>
            <a:off x="281752" y="3548168"/>
            <a:ext cx="3051416" cy="20046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FE1FA9-ACCE-42AC-B59B-03B52832C86C}"/>
                </a:ext>
              </a:extLst>
            </p:cNvPr>
            <p:cNvSpPr txBox="1"/>
            <p:nvPr/>
          </p:nvSpPr>
          <p:spPr>
            <a:xfrm>
              <a:off x="4076883" y="1582564"/>
              <a:ext cx="14638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(n=1000, unit=</a:t>
              </a:r>
              <a:r>
                <a:rPr lang="ko-KR" altLang="en-US" sz="1000" dirty="0" err="1">
                  <a:solidFill>
                    <a:schemeClr val="bg1">
                      <a:lumMod val="50000"/>
                    </a:schemeClr>
                  </a:solidFill>
                </a:rPr>
                <a:t>동의률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%)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995020AF-C925-446E-96E2-1B18F44D7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17091"/>
              </p:ext>
            </p:extLst>
          </p:nvPr>
        </p:nvGraphicFramePr>
        <p:xfrm>
          <a:off x="5499598" y="2305050"/>
          <a:ext cx="424952" cy="381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952">
                  <a:extLst>
                    <a:ext uri="{9D8B030D-6E8A-4147-A177-3AD203B41FA5}">
                      <a16:colId xmlns:a16="http://schemas.microsoft.com/office/drawing/2014/main" val="3907749495"/>
                    </a:ext>
                  </a:extLst>
                </a:gridCol>
              </a:tblGrid>
              <a:tr h="544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357462"/>
                  </a:ext>
                </a:extLst>
              </a:tr>
              <a:tr h="544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311533"/>
                  </a:ext>
                </a:extLst>
              </a:tr>
              <a:tr h="544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689396"/>
                  </a:ext>
                </a:extLst>
              </a:tr>
              <a:tr h="544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9651037"/>
                  </a:ext>
                </a:extLst>
              </a:tr>
              <a:tr h="544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440850"/>
                  </a:ext>
                </a:extLst>
              </a:tr>
              <a:tr h="544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470675"/>
                  </a:ext>
                </a:extLst>
              </a:tr>
              <a:tr h="544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76013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0C0F178A-3D7C-4B51-969A-15AF93900F2F}"/>
              </a:ext>
            </a:extLst>
          </p:cNvPr>
          <p:cNvSpPr txBox="1"/>
          <p:nvPr/>
        </p:nvSpPr>
        <p:spPr>
          <a:xfrm>
            <a:off x="5499598" y="211491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만명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F49FB82C-48BB-4A89-8DBF-C845A898A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280371"/>
              </p:ext>
            </p:extLst>
          </p:nvPr>
        </p:nvGraphicFramePr>
        <p:xfrm>
          <a:off x="5552451" y="2273300"/>
          <a:ext cx="6383002" cy="3846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83002">
                  <a:extLst>
                    <a:ext uri="{9D8B030D-6E8A-4147-A177-3AD203B41FA5}">
                      <a16:colId xmlns:a16="http://schemas.microsoft.com/office/drawing/2014/main" val="1907983796"/>
                    </a:ext>
                  </a:extLst>
                </a:gridCol>
              </a:tblGrid>
              <a:tr h="5494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679924"/>
                  </a:ext>
                </a:extLst>
              </a:tr>
              <a:tr h="5494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201609"/>
                  </a:ext>
                </a:extLst>
              </a:tr>
              <a:tr h="5494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568051"/>
                  </a:ext>
                </a:extLst>
              </a:tr>
              <a:tr h="5494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1936202"/>
                  </a:ext>
                </a:extLst>
              </a:tr>
              <a:tr h="5494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018076"/>
                  </a:ext>
                </a:extLst>
              </a:tr>
              <a:tr h="5494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147325"/>
                  </a:ext>
                </a:extLst>
              </a:tr>
              <a:tr h="5494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7767929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A7AB6D28-8E12-48C8-91C6-2A363745AA7B}"/>
              </a:ext>
            </a:extLst>
          </p:cNvPr>
          <p:cNvSpPr txBox="1"/>
          <p:nvPr/>
        </p:nvSpPr>
        <p:spPr>
          <a:xfrm>
            <a:off x="300181" y="6600387"/>
            <a:ext cx="5090970" cy="219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엠브레인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트렌드모니터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&gt; 2023.07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48E37A8-B43F-453A-A7FA-F837D429EDAE}"/>
              </a:ext>
            </a:extLst>
          </p:cNvPr>
          <p:cNvSpPr txBox="1"/>
          <p:nvPr/>
        </p:nvSpPr>
        <p:spPr>
          <a:xfrm>
            <a:off x="5561224" y="6600387"/>
            <a:ext cx="5090970" cy="219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와이즈앱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EF12EBA-F6C6-47A0-A175-CD198B37DC18}"/>
              </a:ext>
            </a:extLst>
          </p:cNvPr>
          <p:cNvGrpSpPr/>
          <p:nvPr/>
        </p:nvGrpSpPr>
        <p:grpSpPr>
          <a:xfrm>
            <a:off x="5722524" y="1147459"/>
            <a:ext cx="6636655" cy="6466148"/>
            <a:chOff x="5722524" y="1147459"/>
            <a:chExt cx="6636655" cy="6466148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0D664DC-F3A9-451E-8A26-7ED13492CA10}"/>
                </a:ext>
              </a:extLst>
            </p:cNvPr>
            <p:cNvGrpSpPr/>
            <p:nvPr/>
          </p:nvGrpSpPr>
          <p:grpSpPr>
            <a:xfrm>
              <a:off x="5722524" y="1147459"/>
              <a:ext cx="6636655" cy="6466148"/>
              <a:chOff x="5722524" y="1147459"/>
              <a:chExt cx="6636655" cy="6466148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92715170-B66D-4C98-8B97-54D879429BD2}"/>
                  </a:ext>
                </a:extLst>
              </p:cNvPr>
              <p:cNvGrpSpPr/>
              <p:nvPr/>
            </p:nvGrpSpPr>
            <p:grpSpPr>
              <a:xfrm>
                <a:off x="5722524" y="1147459"/>
                <a:ext cx="6636655" cy="6466148"/>
                <a:chOff x="5722524" y="1147459"/>
                <a:chExt cx="6636655" cy="6466148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E0642EE0-A25A-415A-A80C-D5B58DEEBD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22524" y="1147459"/>
                  <a:ext cx="6636655" cy="6466148"/>
                </a:xfrm>
                <a:prstGeom prst="rect">
                  <a:avLst/>
                </a:prstGeom>
              </p:spPr>
            </p:pic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153C2952-771B-46D7-8A7A-46682459BAD8}"/>
                    </a:ext>
                  </a:extLst>
                </p:cNvPr>
                <p:cNvSpPr/>
                <p:nvPr/>
              </p:nvSpPr>
              <p:spPr>
                <a:xfrm>
                  <a:off x="8811243" y="2114919"/>
                  <a:ext cx="2224049" cy="15299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612A55C4-264D-4CC5-8F75-C5F894E00E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96500" y="3209925"/>
                <a:ext cx="0" cy="29094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E99F10FA-D870-41EC-87AA-7AC9BBABFD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10800" y="2499872"/>
                <a:ext cx="0" cy="3619484"/>
              </a:xfrm>
              <a:prstGeom prst="line">
                <a:avLst/>
              </a:prstGeom>
              <a:ln>
                <a:solidFill>
                  <a:srgbClr val="ED5632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3E38C495-FB3B-4D25-84F5-31040E6CD5F5}"/>
                  </a:ext>
                </a:extLst>
              </p:cNvPr>
              <p:cNvSpPr/>
              <p:nvPr/>
            </p:nvSpPr>
            <p:spPr>
              <a:xfrm>
                <a:off x="10019632" y="2571004"/>
                <a:ext cx="1390665" cy="4826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22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년 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5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월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실외 마스크 해제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)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D8096EAA-C86D-49C5-9E3E-F84FDFB1A361}"/>
                  </a:ext>
                </a:extLst>
              </p:cNvPr>
              <p:cNvSpPr/>
              <p:nvPr/>
            </p:nvSpPr>
            <p:spPr>
              <a:xfrm>
                <a:off x="8700433" y="3379883"/>
                <a:ext cx="1475795" cy="4826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22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년 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4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월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거리두기 완전 해제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)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6A31591-8B6B-433F-A6BA-A7502A16EAEC}"/>
                  </a:ext>
                </a:extLst>
              </p:cNvPr>
              <p:cNvGrpSpPr/>
              <p:nvPr/>
            </p:nvGrpSpPr>
            <p:grpSpPr>
              <a:xfrm>
                <a:off x="6244140" y="6162033"/>
                <a:ext cx="5813011" cy="246221"/>
                <a:chOff x="6244140" y="6162033"/>
                <a:chExt cx="5813011" cy="246221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586F5C4-656A-43CA-9333-05020453240C}"/>
                    </a:ext>
                  </a:extLst>
                </p:cNvPr>
                <p:cNvSpPr txBox="1"/>
                <p:nvPr/>
              </p:nvSpPr>
              <p:spPr>
                <a:xfrm>
                  <a:off x="6244140" y="6162033"/>
                  <a:ext cx="6110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2020.01</a:t>
                  </a:r>
                  <a:endParaRPr lang="ko-KR" altLang="en-US" sz="1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CB186B2-93AC-41B7-BA9E-BAD9FA7A5A37}"/>
                    </a:ext>
                  </a:extLst>
                </p:cNvPr>
                <p:cNvSpPr txBox="1"/>
                <p:nvPr/>
              </p:nvSpPr>
              <p:spPr>
                <a:xfrm>
                  <a:off x="6786320" y="6162033"/>
                  <a:ext cx="6110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2020.05</a:t>
                  </a:r>
                  <a:endParaRPr lang="ko-KR" altLang="en-US" sz="1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F9AC044-6FF5-473D-A4A2-41A01740531B}"/>
                    </a:ext>
                  </a:extLst>
                </p:cNvPr>
                <p:cNvSpPr txBox="1"/>
                <p:nvPr/>
              </p:nvSpPr>
              <p:spPr>
                <a:xfrm>
                  <a:off x="7314779" y="6162033"/>
                  <a:ext cx="6110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2020.09</a:t>
                  </a:r>
                  <a:endParaRPr lang="ko-KR" altLang="en-US" sz="1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E8DEA48-77C9-406B-BE22-9A1DDC9D4E5E}"/>
                    </a:ext>
                  </a:extLst>
                </p:cNvPr>
                <p:cNvSpPr txBox="1"/>
                <p:nvPr/>
              </p:nvSpPr>
              <p:spPr>
                <a:xfrm>
                  <a:off x="7866441" y="6162033"/>
                  <a:ext cx="6110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2021.01</a:t>
                  </a:r>
                  <a:endParaRPr lang="ko-KR" altLang="en-US" sz="1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2ACEF8E-62BA-4A04-994B-4416F21971F4}"/>
                    </a:ext>
                  </a:extLst>
                </p:cNvPr>
                <p:cNvSpPr txBox="1"/>
                <p:nvPr/>
              </p:nvSpPr>
              <p:spPr>
                <a:xfrm>
                  <a:off x="8394900" y="6162033"/>
                  <a:ext cx="6110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2021.05</a:t>
                  </a:r>
                  <a:endParaRPr lang="ko-KR" altLang="en-US" sz="1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4F97D0F-7103-422A-A599-A9FF9DB108ED}"/>
                    </a:ext>
                  </a:extLst>
                </p:cNvPr>
                <p:cNvSpPr txBox="1"/>
                <p:nvPr/>
              </p:nvSpPr>
              <p:spPr>
                <a:xfrm>
                  <a:off x="8946562" y="6162033"/>
                  <a:ext cx="6110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2021.09</a:t>
                  </a:r>
                  <a:endParaRPr lang="ko-KR" altLang="en-US" sz="1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0C80DD7-E56D-4082-8101-E1FBADE0D3E0}"/>
                    </a:ext>
                  </a:extLst>
                </p:cNvPr>
                <p:cNvSpPr txBox="1"/>
                <p:nvPr/>
              </p:nvSpPr>
              <p:spPr>
                <a:xfrm>
                  <a:off x="9472622" y="6162033"/>
                  <a:ext cx="6110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2022.01</a:t>
                  </a:r>
                  <a:endParaRPr lang="ko-KR" altLang="en-US" sz="1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7E3C63B-6A85-467C-896A-C71A96D54AC0}"/>
                    </a:ext>
                  </a:extLst>
                </p:cNvPr>
                <p:cNvSpPr txBox="1"/>
                <p:nvPr/>
              </p:nvSpPr>
              <p:spPr>
                <a:xfrm>
                  <a:off x="9952212" y="6162033"/>
                  <a:ext cx="6110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2022.05</a:t>
                  </a:r>
                  <a:endParaRPr lang="ko-KR" altLang="en-US" sz="1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983E3E3-754F-409C-9D7E-F28C6201A4ED}"/>
                    </a:ext>
                  </a:extLst>
                </p:cNvPr>
                <p:cNvSpPr txBox="1"/>
                <p:nvPr/>
              </p:nvSpPr>
              <p:spPr>
                <a:xfrm>
                  <a:off x="10440435" y="6162033"/>
                  <a:ext cx="6110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2022.09</a:t>
                  </a:r>
                  <a:endParaRPr lang="ko-KR" altLang="en-US" sz="1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D3D4E7F-E632-410A-B6A6-884A79EA9A51}"/>
                    </a:ext>
                  </a:extLst>
                </p:cNvPr>
                <p:cNvSpPr txBox="1"/>
                <p:nvPr/>
              </p:nvSpPr>
              <p:spPr>
                <a:xfrm>
                  <a:off x="10957862" y="6162033"/>
                  <a:ext cx="6110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2023.01</a:t>
                  </a:r>
                  <a:endParaRPr lang="ko-KR" altLang="en-US" sz="1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A28470-D636-4E0E-BA35-685BF2BAE75A}"/>
                    </a:ext>
                  </a:extLst>
                </p:cNvPr>
                <p:cNvSpPr txBox="1"/>
                <p:nvPr/>
              </p:nvSpPr>
              <p:spPr>
                <a:xfrm>
                  <a:off x="11446085" y="6162033"/>
                  <a:ext cx="6110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2023.05</a:t>
                  </a:r>
                  <a:endParaRPr lang="ko-KR" altLang="en-US" sz="1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0629E31-605B-4EC7-A1B0-D5A4082FB808}"/>
                </a:ext>
              </a:extLst>
            </p:cNvPr>
            <p:cNvSpPr txBox="1"/>
            <p:nvPr/>
          </p:nvSpPr>
          <p:spPr>
            <a:xfrm>
              <a:off x="7342512" y="6370380"/>
              <a:ext cx="2860224" cy="2197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*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캐치테이블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테이블링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</a:rPr>
                <a:t>합산값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A8F3CDBB-E414-4C5F-AEAB-BFA74CA9BC7F}"/>
              </a:ext>
            </a:extLst>
          </p:cNvPr>
          <p:cNvSpPr/>
          <p:nvPr/>
        </p:nvSpPr>
        <p:spPr>
          <a:xfrm>
            <a:off x="447961" y="1869216"/>
            <a:ext cx="4671869" cy="477981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맛집 선호 및 </a:t>
            </a:r>
            <a:r>
              <a:rPr lang="ko-KR" altLang="en-US" sz="1400" b="1" dirty="0" err="1">
                <a:solidFill>
                  <a:schemeClr val="tx1"/>
                </a:solidFill>
              </a:rPr>
              <a:t>웨이팅에</a:t>
            </a:r>
            <a:r>
              <a:rPr lang="ko-KR" altLang="en-US" sz="1400" b="1" dirty="0">
                <a:solidFill>
                  <a:schemeClr val="tx1"/>
                </a:solidFill>
              </a:rPr>
              <a:t> 대한 회의감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8C945D2F-978C-4FEC-A39F-65D9A5B78A91}"/>
              </a:ext>
            </a:extLst>
          </p:cNvPr>
          <p:cNvSpPr/>
          <p:nvPr/>
        </p:nvSpPr>
        <p:spPr>
          <a:xfrm>
            <a:off x="6228812" y="1869216"/>
            <a:ext cx="4671869" cy="477981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예약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 err="1">
                <a:solidFill>
                  <a:schemeClr val="tx1"/>
                </a:solidFill>
              </a:rPr>
              <a:t>웨이팅앱</a:t>
            </a:r>
            <a:r>
              <a:rPr lang="ko-KR" altLang="en-US" sz="1400" b="1" dirty="0">
                <a:solidFill>
                  <a:schemeClr val="tx1"/>
                </a:solidFill>
              </a:rPr>
              <a:t> 사용률 증가</a:t>
            </a:r>
          </a:p>
        </p:txBody>
      </p:sp>
    </p:spTree>
    <p:extLst>
      <p:ext uri="{BB962C8B-B14F-4D97-AF65-F5344CB8AC3E}">
        <p14:creationId xmlns:p14="http://schemas.microsoft.com/office/powerpoint/2010/main" val="1388183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12AB47-F607-45BA-B92A-E4D973640A87}"/>
              </a:ext>
            </a:extLst>
          </p:cNvPr>
          <p:cNvSpPr txBox="1"/>
          <p:nvPr/>
        </p:nvSpPr>
        <p:spPr>
          <a:xfrm>
            <a:off x="316230" y="6365855"/>
            <a:ext cx="6606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https://www.wiseapp.co.kr/insight/detail/446</a:t>
            </a:r>
            <a:endParaRPr lang="en-US" altLang="ko-KR" b="0" dirty="0">
              <a:effectLst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B3E298-8628-4E4B-8C79-6419E4AA573C}"/>
              </a:ext>
            </a:extLst>
          </p:cNvPr>
          <p:cNvSpPr/>
          <p:nvPr/>
        </p:nvSpPr>
        <p:spPr>
          <a:xfrm>
            <a:off x="447962" y="464075"/>
            <a:ext cx="9343738" cy="47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BACKGROUND |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대기 중 자투리 시간도 활용하는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2030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54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DE7AA0FE-4C20-4D8B-B366-9BF9DA5B4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06754"/>
            <a:ext cx="6233160" cy="275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대기 시간을 유용하게 보내며 다양한 활동을 즐기는 것이 특징.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최근 이러한 0차 문화의 확산은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웨이팅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/예약 앱의 사용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증가와도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관련이 있음.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이와 같은 트렌드는 현대 젊은 세대의 현실 중시와 합리적인 시간 관리 성향을 반영한 결과로, 대기 시간을 보다 가치 있게 활용하는 문화를 만들어가고 있음.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앱을 통해 원격 줄서기가 가능해지며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‘0차공간’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이라는 새로운 문화 개념이 탄생.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0차 공간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이란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핫플레이스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주변에서 </a:t>
            </a: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웨이팅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시간을 보내는 공간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많은 사람들은 “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웨이팅할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것으로 예상되는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핫플레이스에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방문할 때는 앱을 활용해 원격으로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웨이팅을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걸어놓은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후 대기 시간을 보낼 수 있는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카페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나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코인 노래방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등에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방문한다”고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밝혔음.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물론, 매장에서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자체적으로 0차공간을 제공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하기도 함. 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교수는 “0차공간은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핫플레이스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주변 상권을 함께 성장시켜 지역 상생 효과를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불러일으킨다”고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말했음.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E51E2DFE-3101-4D95-BD5A-7D78FDEDF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2179848"/>
            <a:ext cx="8058150" cy="21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BBE0E35D-C34C-4224-9175-7FE23EB4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160" y="1794146"/>
            <a:ext cx="5549265" cy="347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F39559-EAD9-4B70-A792-E0111218FF20}"/>
              </a:ext>
            </a:extLst>
          </p:cNvPr>
          <p:cNvSpPr txBox="1"/>
          <p:nvPr/>
        </p:nvSpPr>
        <p:spPr>
          <a:xfrm>
            <a:off x="6360160" y="5572126"/>
            <a:ext cx="611886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1C1C1C"/>
                </a:solidFill>
                <a:effectLst/>
                <a:latin typeface="Noto Sans KR"/>
              </a:rPr>
              <a:t>참고문헌</a:t>
            </a:r>
            <a:r>
              <a:rPr lang="en-US" altLang="ko-KR" sz="1800" b="0" i="0" u="none" strike="noStrike" dirty="0">
                <a:solidFill>
                  <a:srgbClr val="1C1C1C"/>
                </a:solidFill>
                <a:effectLst/>
                <a:latin typeface="Noto Sans KR"/>
              </a:rPr>
              <a:t>: "</a:t>
            </a:r>
            <a:r>
              <a:rPr lang="ko-KR" altLang="en-US" sz="1800" b="0" i="0" u="none" strike="noStrike" dirty="0">
                <a:solidFill>
                  <a:srgbClr val="1C1C1C"/>
                </a:solidFill>
                <a:effectLst/>
                <a:latin typeface="Noto Sans KR"/>
              </a:rPr>
              <a:t>대기 걸고 다른 곳으로</a:t>
            </a:r>
            <a:r>
              <a:rPr lang="en-US" altLang="ko-KR" sz="1800" b="0" i="0" u="none" strike="noStrike" dirty="0">
                <a:solidFill>
                  <a:srgbClr val="1C1C1C"/>
                </a:solidFill>
                <a:effectLst/>
                <a:latin typeface="Noto Sans KR"/>
              </a:rPr>
              <a:t>…0</a:t>
            </a:r>
            <a:r>
              <a:rPr lang="ko-KR" altLang="en-US" sz="1800" b="0" i="0" u="none" strike="noStrike" dirty="0">
                <a:solidFill>
                  <a:srgbClr val="1C1C1C"/>
                </a:solidFill>
                <a:effectLst/>
                <a:latin typeface="Noto Sans KR"/>
              </a:rPr>
              <a:t>차 문화 뜬다</a:t>
            </a:r>
            <a:r>
              <a:rPr lang="en-US" altLang="ko-KR" sz="1800" b="0" i="0" u="none" strike="noStrike" dirty="0">
                <a:solidFill>
                  <a:srgbClr val="1C1C1C"/>
                </a:solidFill>
                <a:effectLst/>
                <a:latin typeface="Noto Sans KR"/>
              </a:rPr>
              <a:t>" </a:t>
            </a:r>
            <a:r>
              <a:rPr lang="ko-KR" altLang="en-US" sz="1800" b="0" i="0" u="none" strike="noStrike" dirty="0">
                <a:solidFill>
                  <a:srgbClr val="1C1C1C"/>
                </a:solidFill>
                <a:effectLst/>
                <a:latin typeface="Noto Sans KR"/>
              </a:rPr>
              <a:t>캐치테이블 </a:t>
            </a:r>
            <a:r>
              <a:rPr lang="ko-KR" altLang="en-US" sz="1800" b="0" i="0" u="none" strike="noStrike" dirty="0" err="1">
                <a:solidFill>
                  <a:srgbClr val="1C1C1C"/>
                </a:solidFill>
                <a:effectLst/>
                <a:latin typeface="Noto Sans KR"/>
              </a:rPr>
              <a:t>웨이팅</a:t>
            </a:r>
            <a:r>
              <a:rPr lang="ko-KR" altLang="en-US" sz="1800" b="0" i="0" u="none" strike="noStrike" dirty="0">
                <a:solidFill>
                  <a:srgbClr val="1C1C1C"/>
                </a:solidFill>
                <a:effectLst/>
                <a:latin typeface="Noto Sans KR"/>
              </a:rPr>
              <a:t> 매장 </a:t>
            </a:r>
            <a:r>
              <a:rPr lang="en-US" altLang="ko-KR" sz="1800" b="0" i="0" u="none" strike="noStrike" dirty="0">
                <a:solidFill>
                  <a:srgbClr val="1C1C1C"/>
                </a:solidFill>
                <a:effectLst/>
                <a:latin typeface="Noto Sans KR"/>
              </a:rPr>
              <a:t>235%↑, </a:t>
            </a:r>
            <a:r>
              <a:rPr lang="ko-KR" altLang="en-US" sz="1800" b="0" i="0" u="none" strike="noStrike" dirty="0">
                <a:solidFill>
                  <a:srgbClr val="1C1C1C"/>
                </a:solidFill>
                <a:effectLst/>
                <a:latin typeface="Noto Sans KR"/>
              </a:rPr>
              <a:t>서울경제</a:t>
            </a:r>
            <a:r>
              <a:rPr lang="en-US" altLang="ko-KR" sz="1800" b="0" i="0" u="none" strike="noStrike" dirty="0">
                <a:solidFill>
                  <a:srgbClr val="1C1C1C"/>
                </a:solidFill>
                <a:effectLst/>
                <a:latin typeface="Noto Sans KR"/>
              </a:rPr>
              <a:t>, 2024.06.20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1C1C1C"/>
                </a:solidFill>
                <a:effectLst/>
                <a:latin typeface="Noto Sans KR"/>
              </a:rPr>
              <a:t>                    “</a:t>
            </a:r>
            <a:r>
              <a:rPr lang="ko-KR" altLang="en-US" sz="1800" b="0" i="0" u="none" strike="noStrike" dirty="0">
                <a:solidFill>
                  <a:srgbClr val="12121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유명 맛집 줄서기도 이젠 스마트하게</a:t>
            </a:r>
            <a:r>
              <a:rPr lang="en-US" altLang="ko-KR" sz="1800" b="0" i="0" u="none" strike="noStrike" dirty="0">
                <a:solidFill>
                  <a:srgbClr val="12121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…</a:t>
            </a:r>
            <a:r>
              <a:rPr lang="ko-KR" altLang="en-US" sz="1800" b="0" i="0" u="none" strike="noStrike" dirty="0" err="1">
                <a:solidFill>
                  <a:srgbClr val="12121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웨이팅</a:t>
            </a:r>
            <a:r>
              <a:rPr lang="ko-KR" altLang="en-US" sz="1800" b="0" i="0" u="none" strike="noStrike" dirty="0">
                <a:solidFill>
                  <a:srgbClr val="12121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앱 </a:t>
            </a:r>
            <a:r>
              <a:rPr lang="en-US" altLang="ko-KR" sz="1800" b="0" i="0" u="none" strike="noStrike" dirty="0">
                <a:solidFill>
                  <a:srgbClr val="12121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solidFill>
                  <a:srgbClr val="12121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전성시대</a:t>
            </a:r>
            <a:r>
              <a:rPr lang="en-US" altLang="ko-KR" sz="1800" b="0" i="0" u="none" strike="noStrike" dirty="0">
                <a:solidFill>
                  <a:srgbClr val="12121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'”, Geeks, </a:t>
            </a:r>
            <a:r>
              <a:rPr lang="en-US" altLang="ko-KR" sz="20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2023.08.17</a:t>
            </a:r>
            <a:r>
              <a:rPr lang="ko-KR" altLang="en-US" sz="1800" b="0" i="0" u="none" strike="noStrike" dirty="0">
                <a:solidFill>
                  <a:srgbClr val="12121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1C1C1C"/>
                </a:solidFill>
                <a:effectLst/>
                <a:latin typeface="Noto Sans KR"/>
              </a:rPr>
              <a:t>                    “</a:t>
            </a:r>
            <a:r>
              <a:rPr lang="ko-KR" altLang="en-US" sz="1800" b="0" i="0" u="none" strike="noStrike" dirty="0">
                <a:solidFill>
                  <a:srgbClr val="0E2841"/>
                </a:solidFill>
                <a:effectLst/>
                <a:latin typeface="Arial" panose="020B0604020202020204" pitchFamily="34" charset="0"/>
                <a:hlinkClick r:id="rId4"/>
              </a:rPr>
              <a:t>캐치테이블 </a:t>
            </a:r>
            <a:r>
              <a:rPr lang="ko-KR" altLang="en-US" sz="1800" b="0" i="0" u="none" strike="noStrike" dirty="0" err="1">
                <a:solidFill>
                  <a:srgbClr val="0E2841"/>
                </a:solidFill>
                <a:effectLst/>
                <a:latin typeface="Arial" panose="020B0604020202020204" pitchFamily="34" charset="0"/>
                <a:hlinkClick r:id="rId4"/>
              </a:rPr>
              <a:t>웨이팅</a:t>
            </a:r>
            <a:r>
              <a:rPr lang="ko-KR" altLang="en-US" sz="1800" b="0" i="0" u="none" strike="noStrike" dirty="0">
                <a:solidFill>
                  <a:srgbClr val="0E2841"/>
                </a:solidFill>
                <a:effectLst/>
                <a:latin typeface="Arial" panose="020B0604020202020204" pitchFamily="34" charset="0"/>
                <a:hlinkClick r:id="rId4"/>
              </a:rPr>
              <a:t> 서비스</a:t>
            </a:r>
            <a:r>
              <a:rPr lang="en-US" altLang="ko-KR" sz="1800" b="0" i="0" u="none" strike="noStrike" dirty="0">
                <a:solidFill>
                  <a:srgbClr val="0E2841"/>
                </a:solidFill>
                <a:effectLst/>
                <a:latin typeface="Arial" panose="020B0604020202020204" pitchFamily="34" charset="0"/>
                <a:hlinkClick r:id="rId4"/>
              </a:rPr>
              <a:t>…2030</a:t>
            </a:r>
            <a:r>
              <a:rPr lang="ko-KR" altLang="en-US" sz="1800" b="0" i="0" u="none" strike="noStrike" dirty="0">
                <a:solidFill>
                  <a:srgbClr val="0E2841"/>
                </a:solidFill>
                <a:effectLst/>
                <a:latin typeface="Arial" panose="020B0604020202020204" pitchFamily="34" charset="0"/>
                <a:hlinkClick r:id="rId4"/>
              </a:rPr>
              <a:t>세대 </a:t>
            </a:r>
            <a:r>
              <a:rPr lang="en-US" altLang="ko-KR" sz="1800" b="0" i="0" u="none" strike="noStrike" dirty="0">
                <a:solidFill>
                  <a:srgbClr val="0E2841"/>
                </a:solidFill>
                <a:effectLst/>
                <a:latin typeface="Arial" panose="020B0604020202020204" pitchFamily="34" charset="0"/>
                <a:hlinkClick r:id="rId4"/>
              </a:rPr>
              <a:t>'0</a:t>
            </a:r>
            <a:r>
              <a:rPr lang="ko-KR" altLang="en-US" sz="1800" b="0" i="0" u="none" strike="noStrike" dirty="0">
                <a:solidFill>
                  <a:srgbClr val="0E2841"/>
                </a:solidFill>
                <a:effectLst/>
                <a:latin typeface="Arial" panose="020B0604020202020204" pitchFamily="34" charset="0"/>
                <a:hlinkClick r:id="rId4"/>
              </a:rPr>
              <a:t>차 문화</a:t>
            </a:r>
            <a:r>
              <a:rPr lang="en-US" altLang="ko-KR" sz="1800" b="0" i="0" u="none" strike="noStrike" dirty="0">
                <a:solidFill>
                  <a:srgbClr val="0E2841"/>
                </a:solidFill>
                <a:effectLst/>
                <a:latin typeface="Arial" panose="020B0604020202020204" pitchFamily="34" charset="0"/>
                <a:hlinkClick r:id="rId4"/>
              </a:rPr>
              <a:t>' </a:t>
            </a:r>
            <a:r>
              <a:rPr lang="ko-KR" altLang="en-US" sz="1800" b="0" i="0" u="none" strike="noStrike" dirty="0">
                <a:solidFill>
                  <a:srgbClr val="0E2841"/>
                </a:solidFill>
                <a:effectLst/>
                <a:latin typeface="Arial" panose="020B0604020202020204" pitchFamily="34" charset="0"/>
                <a:hlinkClick r:id="rId4"/>
              </a:rPr>
              <a:t>이끈다”</a:t>
            </a:r>
            <a:r>
              <a:rPr lang="en-US" altLang="ko-KR" sz="1800" b="0" i="0" u="none" strike="noStrike" dirty="0">
                <a:solidFill>
                  <a:srgbClr val="0E2841"/>
                </a:solidFill>
                <a:effectLst/>
                <a:latin typeface="Arial" panose="020B0604020202020204" pitchFamily="34" charset="0"/>
                <a:hlinkClick r:id="rId4"/>
              </a:rPr>
              <a:t>, </a:t>
            </a:r>
            <a:r>
              <a:rPr lang="ko-KR" altLang="en-US" sz="1800" b="0" i="0" u="none" strike="noStrike" dirty="0" err="1">
                <a:solidFill>
                  <a:srgbClr val="0E2841"/>
                </a:solidFill>
                <a:effectLst/>
                <a:latin typeface="Arial" panose="020B0604020202020204" pitchFamily="34" charset="0"/>
                <a:hlinkClick r:id="rId4"/>
              </a:rPr>
              <a:t>뉴시스</a:t>
            </a:r>
            <a:r>
              <a:rPr lang="en-US" altLang="ko-KR" sz="1800" b="0" i="0" u="none" strike="noStrike" dirty="0">
                <a:solidFill>
                  <a:srgbClr val="0E2841"/>
                </a:solidFill>
                <a:effectLst/>
                <a:latin typeface="Arial" panose="020B0604020202020204" pitchFamily="34" charset="0"/>
              </a:rPr>
              <a:t>, 2024.06.21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E2841"/>
                </a:solidFill>
                <a:effectLst/>
                <a:latin typeface="Arial" panose="020B0604020202020204" pitchFamily="34" charset="0"/>
              </a:rPr>
              <a:t>                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oto Sans KR"/>
              </a:rPr>
              <a:t>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oto Sans KR"/>
              </a:rPr>
              <a:t>차문화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oto Sans KR"/>
              </a:rPr>
              <a:t>지루한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oto Sans KR"/>
              </a:rPr>
              <a:t>웨이팅도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oto Sans KR"/>
              </a:rPr>
              <a:t> 즐겁게 하는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oto Sans KR"/>
              </a:rPr>
              <a:t>MZ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oto Sans KR"/>
              </a:rPr>
              <a:t>세대 문화”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LOGIKET, 2024.03.21</a:t>
            </a:r>
            <a:endParaRPr lang="ko-KR" altLang="en-US" b="0" dirty="0">
              <a:effectLst/>
            </a:endParaRPr>
          </a:p>
          <a:p>
            <a:br>
              <a:rPr lang="ko-KR" altLang="en-US" b="0" dirty="0">
                <a:effectLst/>
              </a:rPr>
            </a:b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92F0A-DCD2-407C-B144-989FC6BA6565}"/>
              </a:ext>
            </a:extLst>
          </p:cNvPr>
          <p:cNvSpPr txBox="1"/>
          <p:nvPr/>
        </p:nvSpPr>
        <p:spPr>
          <a:xfrm>
            <a:off x="206375" y="508120"/>
            <a:ext cx="11315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D0D0D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</a:t>
            </a:r>
            <a:r>
              <a:rPr lang="ko-KR" altLang="en-US" sz="1800" b="0" i="0" u="none" strike="noStrike" dirty="0">
                <a:solidFill>
                  <a:srgbClr val="0D0D0D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 문화의 확산 </a:t>
            </a:r>
            <a:r>
              <a:rPr lang="en-US" altLang="ko-KR" sz="1800" b="0" i="0" u="none" strike="noStrike" dirty="0">
                <a:solidFill>
                  <a:srgbClr val="0D0D0D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-&gt; </a:t>
            </a:r>
            <a:r>
              <a:rPr lang="ko-KR" altLang="en-US" sz="1800" b="0" i="0" u="none" strike="noStrike" dirty="0" err="1">
                <a:solidFill>
                  <a:srgbClr val="0D0D0D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웨이팅</a:t>
            </a:r>
            <a:r>
              <a:rPr lang="en-US" altLang="ko-KR" sz="1800" b="0" i="0" u="none" strike="noStrike" dirty="0">
                <a:solidFill>
                  <a:srgbClr val="0D0D0D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800" b="0" i="0" u="none" strike="noStrike" dirty="0">
                <a:solidFill>
                  <a:srgbClr val="0D0D0D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예약 어플 인기 증가</a:t>
            </a:r>
            <a:r>
              <a:rPr lang="en-US" altLang="ko-KR" sz="1800" b="0" i="0" u="none" strike="noStrike" dirty="0">
                <a:solidFill>
                  <a:srgbClr val="0D0D0D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800" b="0" i="0" u="none" strike="noStrike" dirty="0">
                <a:solidFill>
                  <a:srgbClr val="0D0D0D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 연령대는 주로 </a:t>
            </a:r>
            <a:r>
              <a:rPr lang="en-US" altLang="ko-KR" sz="1800" b="0" i="0" u="none" strike="noStrike" dirty="0">
                <a:solidFill>
                  <a:srgbClr val="0D0D0D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2030)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8533E1-CFBA-4D08-9DD9-8B2FB27ADF36}"/>
              </a:ext>
            </a:extLst>
          </p:cNvPr>
          <p:cNvSpPr txBox="1"/>
          <p:nvPr/>
        </p:nvSpPr>
        <p:spPr>
          <a:xfrm>
            <a:off x="206375" y="1129222"/>
            <a:ext cx="62407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'0차 문화' : 인기 식당이나 카페에 도착하기 전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웨이팅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/예약을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걸어두고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대기 시간이 길 경우 그 시간을 주변의 다른 장소에서 즐기는 문화. 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D24550-68BD-44FE-9E2D-73AF17189D15}"/>
              </a:ext>
            </a:extLst>
          </p:cNvPr>
          <p:cNvSpPr txBox="1"/>
          <p:nvPr/>
        </p:nvSpPr>
        <p:spPr>
          <a:xfrm>
            <a:off x="6014402" y="1165943"/>
            <a:ext cx="6240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effectLst/>
                <a:latin typeface="Arial" panose="020B0604020202020204" pitchFamily="34" charset="0"/>
              </a:rPr>
              <a:t>0</a:t>
            </a:r>
            <a:r>
              <a:rPr lang="ko-KR" altLang="en-US" sz="1800" b="0" i="0" u="none" strike="noStrike" dirty="0">
                <a:effectLst/>
                <a:latin typeface="Arial" panose="020B0604020202020204" pitchFamily="34" charset="0"/>
              </a:rPr>
              <a:t>차 문화 관련 추가 자료 있으면 좋을 듯</a:t>
            </a:r>
            <a:r>
              <a:rPr lang="en-US" altLang="ko-KR" sz="1800" b="0" i="0" u="none" strike="noStrike" dirty="0"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655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1347A64-03B3-C981-9297-C31D9FF787F7}"/>
              </a:ext>
            </a:extLst>
          </p:cNvPr>
          <p:cNvSpPr/>
          <p:nvPr/>
        </p:nvSpPr>
        <p:spPr>
          <a:xfrm>
            <a:off x="4494805" y="2890270"/>
            <a:ext cx="3265979" cy="10774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웨이팅</a:t>
            </a:r>
            <a:r>
              <a:rPr lang="ko-KR" altLang="en-US" dirty="0"/>
              <a:t> 중</a:t>
            </a:r>
            <a:r>
              <a:rPr lang="en-US" altLang="ko-KR" dirty="0"/>
              <a:t> </a:t>
            </a:r>
            <a:r>
              <a:rPr lang="ko-KR" altLang="en-US" dirty="0"/>
              <a:t>주변에서 </a:t>
            </a:r>
            <a:r>
              <a:rPr lang="ko-KR" altLang="en-US" dirty="0" err="1"/>
              <a:t>놀거리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혹은 </a:t>
            </a:r>
            <a:r>
              <a:rPr lang="en-US" altLang="ko-KR" dirty="0"/>
              <a:t>1</a:t>
            </a:r>
            <a:r>
              <a:rPr lang="ko-KR" altLang="en-US" dirty="0"/>
              <a:t>차 이후 </a:t>
            </a:r>
            <a:r>
              <a:rPr lang="en-US" altLang="ko-KR" dirty="0"/>
              <a:t>2</a:t>
            </a:r>
            <a:r>
              <a:rPr lang="ko-KR" altLang="en-US" dirty="0"/>
              <a:t>차 장소 고민과 검색을 덜어주기 위해 적절한 </a:t>
            </a:r>
            <a:r>
              <a:rPr lang="en-US" altLang="ko-KR" dirty="0"/>
              <a:t>2</a:t>
            </a:r>
            <a:r>
              <a:rPr lang="ko-KR" altLang="en-US" dirty="0"/>
              <a:t>차 장소  추천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0AD66D-BB40-00D6-E0A6-87C3232EF7FA}"/>
              </a:ext>
            </a:extLst>
          </p:cNvPr>
          <p:cNvSpPr/>
          <p:nvPr/>
        </p:nvSpPr>
        <p:spPr>
          <a:xfrm>
            <a:off x="1935480" y="1112521"/>
            <a:ext cx="9250679" cy="10774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시간이 금인 현대사회에서 </a:t>
            </a:r>
            <a:br>
              <a:rPr lang="en-US" altLang="ko-KR" dirty="0"/>
            </a:br>
            <a:r>
              <a:rPr lang="ko-KR" altLang="en-US" dirty="0"/>
              <a:t>시간을 절약하고 효율적을 사용하여 즐거운 식문화를 즐길 수 있도록 </a:t>
            </a:r>
            <a:br>
              <a:rPr lang="en-US" altLang="ko-KR" dirty="0"/>
            </a:br>
            <a:r>
              <a:rPr lang="ko-KR" altLang="en-US" dirty="0"/>
              <a:t>우리는 아래의 서비스를 제공하고자 함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96FF4D-168B-0D07-3C52-DEAD05DA27CF}"/>
              </a:ext>
            </a:extLst>
          </p:cNvPr>
          <p:cNvSpPr/>
          <p:nvPr/>
        </p:nvSpPr>
        <p:spPr>
          <a:xfrm>
            <a:off x="254461" y="2890270"/>
            <a:ext cx="3265979" cy="10774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고객 상황</a:t>
            </a:r>
            <a:r>
              <a:rPr lang="en-US" altLang="ko-KR" dirty="0"/>
              <a:t>/</a:t>
            </a:r>
            <a:r>
              <a:rPr lang="ko-KR" altLang="en-US" dirty="0"/>
              <a:t>조건에 맞춰</a:t>
            </a:r>
            <a:endParaRPr lang="en-US" altLang="ko-KR" dirty="0"/>
          </a:p>
          <a:p>
            <a:pPr algn="ctr"/>
            <a:r>
              <a:rPr lang="ko-KR" altLang="en-US" dirty="0"/>
              <a:t>맛집 중의 맛집을 </a:t>
            </a:r>
            <a:r>
              <a:rPr lang="ko-KR" altLang="en-US" dirty="0" err="1"/>
              <a:t>뽑아주겠음</a:t>
            </a:r>
            <a:r>
              <a:rPr lang="en-US" altLang="ko-KR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9FABFC-9C7D-B774-1782-165BD7A7C968}"/>
              </a:ext>
            </a:extLst>
          </p:cNvPr>
          <p:cNvSpPr/>
          <p:nvPr/>
        </p:nvSpPr>
        <p:spPr>
          <a:xfrm>
            <a:off x="8671560" y="2890270"/>
            <a:ext cx="3265979" cy="10774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결정장애를 위한 랜덤 돌림판</a:t>
            </a:r>
            <a:r>
              <a:rPr lang="en-US" altLang="ko-KR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777EB-FF4E-B73F-1D9F-C79F5FCD00A1}"/>
              </a:ext>
            </a:extLst>
          </p:cNvPr>
          <p:cNvSpPr txBox="1"/>
          <p:nvPr/>
        </p:nvSpPr>
        <p:spPr>
          <a:xfrm>
            <a:off x="254461" y="4206354"/>
            <a:ext cx="3265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</a:rPr>
              <a:t>예약</a:t>
            </a:r>
            <a:r>
              <a:rPr lang="en-US" altLang="ko-KR" sz="1200" dirty="0">
                <a:solidFill>
                  <a:srgbClr val="0D0D0D"/>
                </a:solidFill>
              </a:rPr>
              <a:t>/</a:t>
            </a:r>
            <a:r>
              <a:rPr lang="ko-KR" altLang="en-US" sz="1200" dirty="0" err="1">
                <a:solidFill>
                  <a:srgbClr val="0D0D0D"/>
                </a:solidFill>
              </a:rPr>
              <a:t>웨이팅</a:t>
            </a:r>
            <a:r>
              <a:rPr lang="ko-KR" altLang="en-US" sz="1200" dirty="0">
                <a:solidFill>
                  <a:srgbClr val="0D0D0D"/>
                </a:solidFill>
              </a:rPr>
              <a:t> 가능한 맛집을 모아둔 캐치테이블에서 고객이 설정한 상황</a:t>
            </a:r>
            <a:r>
              <a:rPr lang="en-US" altLang="ko-KR" sz="1200" dirty="0">
                <a:solidFill>
                  <a:srgbClr val="0D0D0D"/>
                </a:solidFill>
              </a:rPr>
              <a:t>/</a:t>
            </a:r>
            <a:r>
              <a:rPr lang="ko-KR" altLang="en-US" sz="1200" dirty="0">
                <a:solidFill>
                  <a:srgbClr val="0D0D0D"/>
                </a:solidFill>
              </a:rPr>
              <a:t>조건에 맞춰 </a:t>
            </a:r>
            <a:r>
              <a:rPr lang="ko-KR" altLang="en-US" sz="1200" dirty="0" err="1">
                <a:solidFill>
                  <a:srgbClr val="0D0D0D"/>
                </a:solidFill>
              </a:rPr>
              <a:t>별점</a:t>
            </a:r>
            <a:r>
              <a:rPr lang="en-US" altLang="ko-KR" sz="1200" dirty="0">
                <a:solidFill>
                  <a:srgbClr val="0D0D0D"/>
                </a:solidFill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</a:rPr>
              <a:t>리뷰</a:t>
            </a:r>
            <a:r>
              <a:rPr lang="en-US" altLang="ko-KR" sz="1200" dirty="0">
                <a:solidFill>
                  <a:srgbClr val="0D0D0D"/>
                </a:solidFill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</a:rPr>
              <a:t>찜 수를 기반으로 맛집 중의 맛집을 추천함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17BB6E-D81F-8EF9-38F5-CABDF5870E73}"/>
              </a:ext>
            </a:extLst>
          </p:cNvPr>
          <p:cNvSpPr txBox="1"/>
          <p:nvPr/>
        </p:nvSpPr>
        <p:spPr>
          <a:xfrm>
            <a:off x="254461" y="5275976"/>
            <a:ext cx="3265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</a:rPr>
              <a:t>설정 가능 목록</a:t>
            </a:r>
            <a:r>
              <a:rPr lang="en-US" altLang="ko-KR" sz="1200" dirty="0">
                <a:solidFill>
                  <a:srgbClr val="0D0D0D"/>
                </a:solidFill>
              </a:rPr>
              <a:t>:</a:t>
            </a:r>
            <a:br>
              <a:rPr lang="en-US" altLang="ko-KR" sz="1200" dirty="0">
                <a:solidFill>
                  <a:srgbClr val="0D0D0D"/>
                </a:solidFill>
              </a:rPr>
            </a:br>
            <a:r>
              <a:rPr lang="en-US" altLang="ko-KR" sz="1200" dirty="0">
                <a:solidFill>
                  <a:srgbClr val="0D0D0D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rgbClr val="0D0D0D"/>
                </a:solidFill>
                <a:sym typeface="Wingdings" panose="05000000000000000000" pitchFamily="2" charset="2"/>
              </a:rPr>
              <a:t>위치</a:t>
            </a:r>
            <a:br>
              <a:rPr lang="en-US" altLang="ko-KR" sz="1200" dirty="0">
                <a:solidFill>
                  <a:srgbClr val="0D0D0D"/>
                </a:solidFill>
                <a:sym typeface="Wingdings" panose="05000000000000000000" pitchFamily="2" charset="2"/>
              </a:rPr>
            </a:br>
            <a:r>
              <a:rPr lang="en-US" altLang="ko-KR" sz="1200" dirty="0">
                <a:solidFill>
                  <a:srgbClr val="0D0D0D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rgbClr val="0D0D0D"/>
                </a:solidFill>
                <a:sym typeface="Wingdings" panose="05000000000000000000" pitchFamily="2" charset="2"/>
              </a:rPr>
              <a:t>음식 종류</a:t>
            </a:r>
            <a:br>
              <a:rPr lang="en-US" altLang="ko-KR" sz="1200" dirty="0">
                <a:solidFill>
                  <a:srgbClr val="0D0D0D"/>
                </a:solidFill>
                <a:sym typeface="Wingdings" panose="05000000000000000000" pitchFamily="2" charset="2"/>
              </a:rPr>
            </a:br>
            <a:r>
              <a:rPr lang="en-US" altLang="ko-KR" sz="1200" dirty="0">
                <a:solidFill>
                  <a:srgbClr val="0D0D0D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rgbClr val="0D0D0D"/>
                </a:solidFill>
                <a:sym typeface="Wingdings" panose="05000000000000000000" pitchFamily="2" charset="2"/>
              </a:rPr>
              <a:t>가격대</a:t>
            </a:r>
            <a:br>
              <a:rPr lang="en-US" altLang="ko-KR" sz="1200" dirty="0">
                <a:solidFill>
                  <a:srgbClr val="0D0D0D"/>
                </a:solidFill>
                <a:sym typeface="Wingdings" panose="05000000000000000000" pitchFamily="2" charset="2"/>
              </a:rPr>
            </a:br>
            <a:r>
              <a:rPr lang="en-US" altLang="ko-KR" sz="1200" dirty="0">
                <a:solidFill>
                  <a:srgbClr val="0D0D0D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rgbClr val="0D0D0D"/>
                </a:solidFill>
                <a:sym typeface="Wingdings" panose="05000000000000000000" pitchFamily="2" charset="2"/>
              </a:rPr>
              <a:t>식당 카테고리 </a:t>
            </a:r>
            <a:r>
              <a:rPr lang="en-US" altLang="ko-KR" sz="1200" dirty="0">
                <a:solidFill>
                  <a:srgbClr val="0D0D0D"/>
                </a:solidFill>
                <a:sym typeface="Wingdings" panose="05000000000000000000" pitchFamily="2" charset="2"/>
              </a:rPr>
              <a:t>(top</a:t>
            </a:r>
            <a:r>
              <a:rPr lang="ko-KR" altLang="en-US" sz="1200" dirty="0">
                <a:solidFill>
                  <a:srgbClr val="0D0D0D"/>
                </a:solidFill>
                <a:sym typeface="Wingdings" panose="05000000000000000000" pitchFamily="2" charset="2"/>
              </a:rPr>
              <a:t> 키워드 기준</a:t>
            </a:r>
            <a:r>
              <a:rPr lang="en-US" altLang="ko-KR" sz="1200" dirty="0">
                <a:solidFill>
                  <a:srgbClr val="0D0D0D"/>
                </a:solidFill>
                <a:sym typeface="Wingdings" panose="05000000000000000000" pitchFamily="2" charset="2"/>
              </a:rPr>
              <a:t>)</a:t>
            </a:r>
            <a:br>
              <a:rPr lang="en-US" altLang="ko-KR" sz="1200" dirty="0">
                <a:solidFill>
                  <a:srgbClr val="0D0D0D"/>
                </a:solidFill>
                <a:sym typeface="Wingdings" panose="05000000000000000000" pitchFamily="2" charset="2"/>
              </a:rPr>
            </a:br>
            <a:endParaRPr lang="en-US" altLang="ko-KR" sz="1200" dirty="0">
              <a:solidFill>
                <a:srgbClr val="0D0D0D"/>
              </a:solidFill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6DB83-693E-C5E1-1BD3-DC9FE8570996}"/>
              </a:ext>
            </a:extLst>
          </p:cNvPr>
          <p:cNvSpPr txBox="1"/>
          <p:nvPr/>
        </p:nvSpPr>
        <p:spPr>
          <a:xfrm>
            <a:off x="4494805" y="4206354"/>
            <a:ext cx="3265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</a:rPr>
              <a:t>식사 이후로 바</a:t>
            </a:r>
            <a:r>
              <a:rPr lang="en-US" altLang="ko-KR" sz="1200" dirty="0">
                <a:solidFill>
                  <a:srgbClr val="0D0D0D"/>
                </a:solidFill>
              </a:rPr>
              <a:t>/</a:t>
            </a:r>
            <a:r>
              <a:rPr lang="ko-KR" altLang="en-US" sz="1200" dirty="0">
                <a:solidFill>
                  <a:srgbClr val="0D0D0D"/>
                </a:solidFill>
              </a:rPr>
              <a:t>카페</a:t>
            </a:r>
            <a:r>
              <a:rPr lang="en-US" altLang="ko-KR" sz="1200" dirty="0">
                <a:solidFill>
                  <a:srgbClr val="0D0D0D"/>
                </a:solidFill>
              </a:rPr>
              <a:t>/</a:t>
            </a:r>
            <a:r>
              <a:rPr lang="ko-KR" altLang="en-US" sz="1200" dirty="0">
                <a:solidFill>
                  <a:srgbClr val="0D0D0D"/>
                </a:solidFill>
              </a:rPr>
              <a:t>호프 등의 카테고리에 맞춰 식당 기준 주변 </a:t>
            </a:r>
            <a:r>
              <a:rPr lang="en-US" altLang="ko-KR" sz="1200" dirty="0">
                <a:solidFill>
                  <a:srgbClr val="0D0D0D"/>
                </a:solidFill>
              </a:rPr>
              <a:t>500m (??) </a:t>
            </a:r>
            <a:r>
              <a:rPr lang="ko-KR" altLang="en-US" sz="1200" dirty="0">
                <a:solidFill>
                  <a:srgbClr val="0D0D0D"/>
                </a:solidFill>
              </a:rPr>
              <a:t>의 </a:t>
            </a:r>
            <a:r>
              <a:rPr lang="ko-KR" altLang="en-US" sz="1200" dirty="0" err="1">
                <a:solidFill>
                  <a:srgbClr val="0D0D0D"/>
                </a:solidFill>
              </a:rPr>
              <a:t>별점</a:t>
            </a:r>
            <a:r>
              <a:rPr lang="en-US" altLang="ko-KR" sz="1200" dirty="0">
                <a:solidFill>
                  <a:srgbClr val="0D0D0D"/>
                </a:solidFill>
              </a:rPr>
              <a:t>/</a:t>
            </a:r>
            <a:r>
              <a:rPr lang="ko-KR" altLang="en-US" sz="1200" dirty="0" err="1">
                <a:solidFill>
                  <a:srgbClr val="0D0D0D"/>
                </a:solidFill>
              </a:rPr>
              <a:t>리뷰수</a:t>
            </a:r>
            <a:r>
              <a:rPr lang="en-US" altLang="ko-KR" sz="1200" dirty="0">
                <a:solidFill>
                  <a:srgbClr val="0D0D0D"/>
                </a:solidFill>
              </a:rPr>
              <a:t>/</a:t>
            </a:r>
            <a:r>
              <a:rPr lang="ko-KR" altLang="en-US" sz="1200" dirty="0">
                <a:solidFill>
                  <a:srgbClr val="0D0D0D"/>
                </a:solidFill>
              </a:rPr>
              <a:t>찜 수 기준으로 상위 </a:t>
            </a:r>
            <a:r>
              <a:rPr lang="en-US" altLang="ko-KR" sz="1200" dirty="0">
                <a:solidFill>
                  <a:srgbClr val="0D0D0D"/>
                </a:solidFill>
              </a:rPr>
              <a:t>3</a:t>
            </a:r>
            <a:r>
              <a:rPr lang="ko-KR" altLang="en-US" sz="1200" dirty="0">
                <a:solidFill>
                  <a:srgbClr val="0D0D0D"/>
                </a:solidFill>
              </a:rPr>
              <a:t>개 추천</a:t>
            </a:r>
            <a:r>
              <a:rPr lang="en-US" altLang="ko-KR" sz="1200" dirty="0">
                <a:solidFill>
                  <a:srgbClr val="0D0D0D"/>
                </a:solidFill>
              </a:rPr>
              <a:t>??</a:t>
            </a:r>
            <a:endParaRPr lang="ko-KR" altLang="en-US" sz="1200" dirty="0">
              <a:solidFill>
                <a:srgbClr val="0D0D0D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74D80-5E0A-C70F-888A-0FF7F220369A}"/>
              </a:ext>
            </a:extLst>
          </p:cNvPr>
          <p:cNvSpPr txBox="1"/>
          <p:nvPr/>
        </p:nvSpPr>
        <p:spPr>
          <a:xfrm>
            <a:off x="8671559" y="4206354"/>
            <a:ext cx="3265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D0D0D"/>
                </a:solidFill>
              </a:rPr>
              <a:t>결정장애들을 위해 랜덤 돌림판 제공</a:t>
            </a:r>
            <a:r>
              <a:rPr lang="en-US" altLang="ko-KR" sz="1200" dirty="0">
                <a:solidFill>
                  <a:srgbClr val="0D0D0D"/>
                </a:solidFill>
              </a:rPr>
              <a:t>? </a:t>
            </a:r>
            <a:r>
              <a:rPr lang="ko-KR" altLang="en-US" sz="1200" dirty="0">
                <a:solidFill>
                  <a:srgbClr val="0D0D0D"/>
                </a:solidFill>
              </a:rPr>
              <a:t>랜덤으로 걸린 음식류에 맞춰 적절한 식당 추천</a:t>
            </a:r>
            <a:r>
              <a:rPr lang="en-US" altLang="ko-KR" sz="1200" dirty="0">
                <a:solidFill>
                  <a:srgbClr val="0D0D0D"/>
                </a:solidFill>
              </a:rPr>
              <a:t>? </a:t>
            </a:r>
            <a:endParaRPr lang="ko-KR" altLang="en-US" sz="1200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103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722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977</TotalTime>
  <Words>2773</Words>
  <Application>Microsoft Office PowerPoint</Application>
  <PresentationFormat>와이드스크린</PresentationFormat>
  <Paragraphs>425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0" baseType="lpstr">
      <vt:lpstr>Aptos</vt:lpstr>
      <vt:lpstr>Aptos Display</vt:lpstr>
      <vt:lpstr>Noto Sans KR</vt:lpstr>
      <vt:lpstr>Proxima Nova</vt:lpstr>
      <vt:lpstr>나눔고딕</vt:lpstr>
      <vt:lpstr>맑은 고딕</vt:lpstr>
      <vt:lpstr>맑은 고딕</vt:lpstr>
      <vt:lpstr>Arial</vt:lpstr>
      <vt:lpstr>Roboto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판제 이</dc:creator>
  <cp:lastModifiedBy>Administrator</cp:lastModifiedBy>
  <cp:revision>21</cp:revision>
  <dcterms:created xsi:type="dcterms:W3CDTF">2024-07-04T11:44:53Z</dcterms:created>
  <dcterms:modified xsi:type="dcterms:W3CDTF">2024-07-12T08:55:41Z</dcterms:modified>
</cp:coreProperties>
</file>